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29" r:id="rId3"/>
    <p:sldId id="330" r:id="rId4"/>
    <p:sldId id="286" r:id="rId5"/>
    <p:sldId id="268" r:id="rId6"/>
    <p:sldId id="311" r:id="rId7"/>
    <p:sldId id="296" r:id="rId8"/>
    <p:sldId id="263" r:id="rId9"/>
    <p:sldId id="313" r:id="rId10"/>
    <p:sldId id="297" r:id="rId11"/>
    <p:sldId id="314" r:id="rId12"/>
    <p:sldId id="298" r:id="rId13"/>
    <p:sldId id="299" r:id="rId14"/>
    <p:sldId id="316" r:id="rId15"/>
    <p:sldId id="269" r:id="rId16"/>
    <p:sldId id="264" r:id="rId17"/>
    <p:sldId id="317" r:id="rId18"/>
    <p:sldId id="300" r:id="rId19"/>
    <p:sldId id="305" r:id="rId20"/>
    <p:sldId id="304" r:id="rId21"/>
    <p:sldId id="320" r:id="rId22"/>
    <p:sldId id="334" r:id="rId23"/>
    <p:sldId id="331" r:id="rId24"/>
    <p:sldId id="282" r:id="rId25"/>
    <p:sldId id="328" r:id="rId26"/>
    <p:sldId id="336" r:id="rId27"/>
    <p:sldId id="321" r:id="rId28"/>
    <p:sldId id="284" r:id="rId29"/>
    <p:sldId id="278" r:id="rId30"/>
    <p:sldId id="323" r:id="rId31"/>
    <p:sldId id="303" r:id="rId32"/>
    <p:sldId id="324" r:id="rId33"/>
    <p:sldId id="276" r:id="rId34"/>
    <p:sldId id="281" r:id="rId35"/>
    <p:sldId id="326" r:id="rId36"/>
    <p:sldId id="283" r:id="rId37"/>
    <p:sldId id="332" r:id="rId38"/>
    <p:sldId id="333" r:id="rId39"/>
    <p:sldId id="335" r:id="rId40"/>
    <p:sldId id="261" r:id="rId41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3913" autoAdjust="0"/>
  </p:normalViewPr>
  <p:slideViewPr>
    <p:cSldViewPr>
      <p:cViewPr>
        <p:scale>
          <a:sx n="95" d="100"/>
          <a:sy n="95" d="100"/>
        </p:scale>
        <p:origin x="-75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1878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1DDD4C-BD3E-4099-8229-5419ABB87EE3}" type="datetimeFigureOut">
              <a:rPr lang="es-MX"/>
              <a:pPr>
                <a:defRPr/>
              </a:pPr>
              <a:t>20/01/2012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 dirty="0" smtClean="0"/>
              <a:t>#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E918BB-498B-4367-9386-5240AE4FCC2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2357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E470A-33A4-40F0-96A6-54D6FDA0CB09}" type="datetimeFigureOut">
              <a:rPr lang="es-ES"/>
              <a:pPr>
                <a:defRPr/>
              </a:pPr>
              <a:t>20/01/2012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/>
              <a:t>#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A5F86B-35CB-4798-B80C-8CECD2E2319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38839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#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F86B-35CB-4798-B80C-8CECD2E2319F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30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F86B-35CB-4798-B80C-8CECD2E2319F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#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51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F86B-35CB-4798-B80C-8CECD2E2319F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#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996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00438"/>
            <a:ext cx="7772400" cy="108426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6143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 userDrawn="1"/>
        </p:nvCxnSpPr>
        <p:spPr>
          <a:xfrm>
            <a:off x="428625" y="1000125"/>
            <a:ext cx="7858125" cy="1588"/>
          </a:xfrm>
          <a:prstGeom prst="line">
            <a:avLst/>
          </a:prstGeom>
          <a:ln w="12700">
            <a:solidFill>
              <a:srgbClr val="F0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 userDrawn="1"/>
        </p:nvCxnSpPr>
        <p:spPr>
          <a:xfrm>
            <a:off x="428625" y="1000125"/>
            <a:ext cx="7858125" cy="1588"/>
          </a:xfrm>
          <a:prstGeom prst="line">
            <a:avLst/>
          </a:prstGeom>
          <a:ln w="12700">
            <a:solidFill>
              <a:srgbClr val="F0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200" i="1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200" i="1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 userDrawn="1"/>
        </p:nvCxnSpPr>
        <p:spPr>
          <a:xfrm>
            <a:off x="428625" y="1000125"/>
            <a:ext cx="7858125" cy="1588"/>
          </a:xfrm>
          <a:prstGeom prst="line">
            <a:avLst/>
          </a:prstGeom>
          <a:ln w="12700">
            <a:solidFill>
              <a:srgbClr val="F0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488950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4829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76" r:id="rId4"/>
    <p:sldLayoutId id="2147483672" r:id="rId5"/>
    <p:sldLayoutId id="214748367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Pr&#225;ctica%20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28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Pr&#225;ctica%2014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Pr&#225;ctica%204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Pr&#225;ctica%201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29.xls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5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30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3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13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7.xml"/><Relationship Id="rId33" Type="http://schemas.openxmlformats.org/officeDocument/2006/relationships/slide" Target="slide35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8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7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Pr&#225;ctica%2031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9.xlsx" TargetMode="External"/><Relationship Id="rId2" Type="http://schemas.openxmlformats.org/officeDocument/2006/relationships/hyperlink" Target="Practica%202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Pr&#225;ctica%2015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Pr&#225;ctica%2016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10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17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3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Pr&#225;ctica%202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6.xls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33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8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34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20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Pr&#225;ctica%2018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Pr&#225;ctica%203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Pr&#225;ctica%2019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24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25.xlsx" TargetMode="External"/><Relationship Id="rId2" Type="http://schemas.openxmlformats.org/officeDocument/2006/relationships/hyperlink" Target="Practica%202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23.xlsx" TargetMode="External"/><Relationship Id="rId2" Type="http://schemas.openxmlformats.org/officeDocument/2006/relationships/hyperlink" Target="Practica%202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11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Pr&#225;ctica%2026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&#225;ctica%2021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Pr&#225;ctica%201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Pr&#225;ctica%2027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772400" cy="798512"/>
          </a:xfrm>
        </p:spPr>
        <p:txBody>
          <a:bodyPr/>
          <a:lstStyle/>
          <a:p>
            <a:pPr eaLnBrk="1" hangingPunct="1"/>
            <a:r>
              <a:rPr lang="es-MX" dirty="0" smtClean="0">
                <a:solidFill>
                  <a:srgbClr val="404040"/>
                </a:solidFill>
              </a:rPr>
              <a:t>Microsoft Office Excel 2010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35696" y="5085184"/>
            <a:ext cx="567142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7200" b="1" dirty="0" smtClean="0">
                <a:ln/>
                <a:solidFill>
                  <a:schemeClr val="accent3"/>
                </a:solidFill>
                <a:latin typeface="Arial Rounded MT Bold" pitchFamily="34" charset="0"/>
              </a:rPr>
              <a:t>Bienvenidos</a:t>
            </a:r>
            <a:endParaRPr lang="es-MX" sz="7200" b="1" dirty="0">
              <a:ln/>
              <a:solidFill>
                <a:schemeClr val="accent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7.40741E-7 L -2.5E-6 -0.20995 " pathEditMode="relative" rAng="0" ptsTypes="AA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9"/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Usar fórmulas avanzadas  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Determinar el estado de una condición específica o la respuesta a una pregunta lógica.</a:t>
            </a:r>
          </a:p>
          <a:p>
            <a:pPr lvl="1" algn="just" eaLnBrk="1" fontAlgn="auto" hangingPunct="1">
              <a:spcAft>
                <a:spcPts val="0"/>
              </a:spcAft>
              <a:buNone/>
              <a:defRPr/>
            </a:pPr>
            <a:endParaRPr lang="es-MX" sz="10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2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40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20493" name="9 CuadroTexto"/>
          <p:cNvSpPr txBox="1">
            <a:spLocks noChangeArrowheads="1"/>
          </p:cNvSpPr>
          <p:nvPr/>
        </p:nvSpPr>
        <p:spPr bwMode="auto">
          <a:xfrm>
            <a:off x="5072085" y="4383953"/>
            <a:ext cx="2786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Función SI</a:t>
            </a:r>
          </a:p>
          <a:p>
            <a:r>
              <a:rPr lang="es-MX" sz="1200" dirty="0" smtClean="0">
                <a:latin typeface="Calibri" pitchFamily="34" charset="0"/>
              </a:rPr>
              <a:t>1.- Ficha Fórmulas.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Biblioteca de funciones .</a:t>
            </a:r>
          </a:p>
          <a:p>
            <a:r>
              <a:rPr lang="es-MX" sz="1200" dirty="0" smtClean="0">
                <a:latin typeface="Calibri" pitchFamily="34" charset="0"/>
              </a:rPr>
              <a:t>3.- Botón Lógicas.</a:t>
            </a:r>
            <a:endParaRPr lang="es-ES" sz="1200" dirty="0">
              <a:latin typeface="Calibri" pitchFamily="34" charset="0"/>
            </a:endParaRPr>
          </a:p>
        </p:txBody>
      </p:sp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3929066"/>
            <a:ext cx="32432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498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 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5" action="ppaction://hlinksldjump" highlightClick="1"/>
          </p:cNvPr>
          <p:cNvSpPr/>
          <p:nvPr/>
        </p:nvSpPr>
        <p:spPr>
          <a:xfrm>
            <a:off x="8572528" y="6240162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7186634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Mover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dimensionar </a:t>
            </a:r>
            <a:r>
              <a:rPr lang="es-MX" sz="2000" dirty="0" smtClean="0">
                <a:solidFill>
                  <a:schemeClr val="bg1"/>
                </a:solidFill>
              </a:rPr>
              <a:t>imágenes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lang="es-MX" sz="1400" noProof="0" dirty="0" smtClean="0">
                <a:latin typeface="+mn-lt"/>
                <a:cs typeface="+mn-cs"/>
              </a:rPr>
              <a:t>Escalar el tamaño de las imágenes.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28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40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5429256" y="4071942"/>
            <a:ext cx="2857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Tamaño de </a:t>
            </a:r>
            <a:r>
              <a:rPr lang="es-MX" sz="1200" b="1" dirty="0" smtClean="0">
                <a:latin typeface="Calibri" pitchFamily="34" charset="0"/>
              </a:rPr>
              <a:t>objeto gráfico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Seleccionar </a:t>
            </a:r>
            <a:r>
              <a:rPr lang="es-MX" sz="1200" dirty="0" smtClean="0">
                <a:latin typeface="Calibri" pitchFamily="34" charset="0"/>
              </a:rPr>
              <a:t>la imagen.</a:t>
            </a:r>
          </a:p>
          <a:p>
            <a:r>
              <a:rPr lang="es-MX" sz="1200" dirty="0" smtClean="0">
                <a:latin typeface="Calibri" pitchFamily="34" charset="0"/>
              </a:rPr>
              <a:t>2.- Ficha Herramientas de imagen.</a:t>
            </a:r>
          </a:p>
          <a:p>
            <a:r>
              <a:rPr lang="es-MX" sz="1200" dirty="0" smtClean="0">
                <a:latin typeface="Calibri" pitchFamily="34" charset="0"/>
              </a:rPr>
              <a:t>3.- Grupo Tamaño.</a:t>
            </a:r>
          </a:p>
          <a:p>
            <a:r>
              <a:rPr lang="es-MX" sz="1200" dirty="0" smtClean="0">
                <a:latin typeface="Calibri" pitchFamily="34" charset="0"/>
              </a:rPr>
              <a:t>4.- Iniciador de cuadro de diálogo.</a:t>
            </a:r>
            <a:endParaRPr lang="es-MX" sz="1200" dirty="0">
              <a:latin typeface="Calibri" pitchFamily="34" charset="0"/>
            </a:endParaRPr>
          </a:p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 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07" y="3554931"/>
            <a:ext cx="3527141" cy="103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7930" r="23228" b="22063"/>
          <a:stretch/>
        </p:blipFill>
        <p:spPr bwMode="auto">
          <a:xfrm>
            <a:off x="1329206" y="4579773"/>
            <a:ext cx="2386941" cy="18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Resumir datos usando funciones (Max, Min, Promedio)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786185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Excel cuenta con un gran número de funciones para diferentes usos, por lo tanto vamos a aprender a utilizarlas sustituyendo parámetros.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1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14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22541" name="9 CuadroTexto"/>
          <p:cNvSpPr txBox="1">
            <a:spLocks noChangeArrowheads="1"/>
          </p:cNvSpPr>
          <p:nvPr/>
        </p:nvSpPr>
        <p:spPr bwMode="auto">
          <a:xfrm>
            <a:off x="1142976" y="4214818"/>
            <a:ext cx="30718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Insertar función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Fórmulas.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Biblioteca de funciones. </a:t>
            </a:r>
          </a:p>
          <a:p>
            <a:r>
              <a:rPr lang="es-MX" sz="1200" dirty="0" smtClean="0">
                <a:latin typeface="Calibri" pitchFamily="34" charset="0"/>
              </a:rPr>
              <a:t>3.- Botón Insertar </a:t>
            </a:r>
            <a:r>
              <a:rPr lang="es-MX" sz="1200" dirty="0">
                <a:latin typeface="Calibri" pitchFamily="34" charset="0"/>
              </a:rPr>
              <a:t>f</a:t>
            </a:r>
            <a:r>
              <a:rPr lang="es-MX" sz="1200" dirty="0" smtClean="0">
                <a:latin typeface="Calibri" pitchFamily="34" charset="0"/>
              </a:rPr>
              <a:t>unción.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4</a:t>
            </a:r>
            <a:r>
              <a:rPr lang="es-MX" sz="1200" dirty="0" smtClean="0">
                <a:latin typeface="Calibri" pitchFamily="34" charset="0"/>
              </a:rPr>
              <a:t>.- Seleccionar la categoría Estadísticas.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5</a:t>
            </a:r>
            <a:r>
              <a:rPr lang="es-MX" sz="1200" dirty="0" smtClean="0">
                <a:latin typeface="Calibri" pitchFamily="34" charset="0"/>
              </a:rPr>
              <a:t>.- Función Promedio.</a:t>
            </a:r>
          </a:p>
          <a:p>
            <a:pPr marL="342900" indent="-342900"/>
            <a:r>
              <a:rPr lang="es-MX" sz="1200" dirty="0">
                <a:latin typeface="Calibri" pitchFamily="34" charset="0"/>
              </a:rPr>
              <a:t>6</a:t>
            </a:r>
            <a:r>
              <a:rPr lang="es-MX" sz="1200" dirty="0" smtClean="0">
                <a:latin typeface="Calibri" pitchFamily="34" charset="0"/>
              </a:rPr>
              <a:t>.- Seleccionar rangos múltiples.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00438"/>
            <a:ext cx="2714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429132"/>
            <a:ext cx="742580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10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Botón de acción: Inicio">
            <a:hlinkClick r:id="rId6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Reglas de Formato condicional 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Analizar los datos contenidos en una hoja de cálculo bajo diferentes criterios.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8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4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7" y="2335207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20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9469" name="9 CuadroTexto"/>
          <p:cNvSpPr txBox="1">
            <a:spLocks noChangeArrowheads="1"/>
          </p:cNvSpPr>
          <p:nvPr/>
        </p:nvSpPr>
        <p:spPr bwMode="auto">
          <a:xfrm>
            <a:off x="5572132" y="4429132"/>
            <a:ext cx="2017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Formato </a:t>
            </a:r>
            <a:r>
              <a:rPr lang="es-MX" sz="1200" b="1" dirty="0" smtClean="0">
                <a:latin typeface="Calibri" pitchFamily="34" charset="0"/>
              </a:rPr>
              <a:t>condicional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Estilos.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Botón Formato condicional.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00372"/>
            <a:ext cx="8001055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94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00438"/>
            <a:ext cx="2643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12 CuadroTexto"/>
          <p:cNvSpPr txBox="1">
            <a:spLocks noChangeArrowheads="1"/>
          </p:cNvSpPr>
          <p:nvPr/>
        </p:nvSpPr>
        <p:spPr bwMode="auto">
          <a:xfrm>
            <a:off x="642920" y="309044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Cambiar el tamaño de los rangos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28625" y="1285876"/>
            <a:ext cx="3786185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Modificar  rangos  preestablecidos sin cambiar el nombre.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3436" y="1357298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1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643465" y="2335207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15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857628"/>
            <a:ext cx="3071811" cy="173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286380" y="4357694"/>
            <a:ext cx="2643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Modificar </a:t>
            </a:r>
            <a:r>
              <a:rPr lang="es-MX" sz="1200" b="1" dirty="0" smtClean="0">
                <a:latin typeface="Calibri" pitchFamily="34" charset="0"/>
              </a:rPr>
              <a:t>un rango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Fórmulas.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Nombres definidos.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Botón Administrador de nombres.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Modificar elementos gráficos SmartArt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8438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786185" cy="1357306"/>
          </a:xfrm>
          <a:ln w="9525">
            <a:solidFill>
              <a:srgbClr val="92D050"/>
            </a:solidFill>
          </a:ln>
        </p:spPr>
        <p:txBody>
          <a:bodyPr/>
          <a:lstStyle/>
          <a:p>
            <a:pPr algn="just" eaLnBrk="1" hangingPunct="1">
              <a:buNone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hangingPunct="1">
              <a:buFont typeface="Wingdings" pitchFamily="2" charset="2"/>
              <a:buChar char=""/>
            </a:pPr>
            <a:endParaRPr lang="es-MX" b="0" dirty="0" smtClean="0"/>
          </a:p>
          <a:p>
            <a:pPr lvl="1" eaLnBrk="1" hangingPunct="1">
              <a:buFont typeface="Wingdings" pitchFamily="2" charset="2"/>
              <a:buChar char=""/>
            </a:pPr>
            <a:r>
              <a:rPr lang="es-MX" b="0" dirty="0" smtClean="0"/>
              <a:t>Aprender a modificar elementos gráficos </a:t>
            </a:r>
            <a:r>
              <a:rPr lang="es-MX" b="0" dirty="0"/>
              <a:t>S</a:t>
            </a:r>
            <a:r>
              <a:rPr lang="es-MX" b="0" dirty="0" smtClean="0"/>
              <a:t>mart Art.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357298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3" action="ppaction://hlinkfile"/>
              </a:rPr>
              <a:t>la Práctica 29 </a:t>
            </a:r>
            <a:r>
              <a:rPr lang="es-MX" sz="15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18445" name="7 Rectángulo"/>
          <p:cNvSpPr>
            <a:spLocks noChangeArrowheads="1"/>
          </p:cNvSpPr>
          <p:nvPr/>
        </p:nvSpPr>
        <p:spPr bwMode="auto">
          <a:xfrm>
            <a:off x="4643465" y="2335207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15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sp>
        <p:nvSpPr>
          <p:cNvPr id="18447" name="9 CuadroTexto"/>
          <p:cNvSpPr txBox="1">
            <a:spLocks noChangeArrowheads="1"/>
          </p:cNvSpPr>
          <p:nvPr/>
        </p:nvSpPr>
        <p:spPr bwMode="auto">
          <a:xfrm>
            <a:off x="4932040" y="5036983"/>
            <a:ext cx="31371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SmartArt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Seleccionar el gráfico SmartArt.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Ficha Diseño en Herramientas de SmartArt.</a:t>
            </a:r>
          </a:p>
          <a:p>
            <a:r>
              <a:rPr lang="es-MX" sz="1200" dirty="0" smtClean="0">
                <a:latin typeface="Calibri" pitchFamily="34" charset="0"/>
              </a:rPr>
              <a:t>3.- Grupo Diseños.</a:t>
            </a:r>
          </a:p>
          <a:p>
            <a:r>
              <a:rPr lang="es-MX" sz="1200" dirty="0" smtClean="0">
                <a:latin typeface="Calibri" pitchFamily="34" charset="0"/>
              </a:rPr>
              <a:t>4.- Grupo Estilos SmartArt.</a:t>
            </a:r>
          </a:p>
          <a:p>
            <a:r>
              <a:rPr lang="es-MX" sz="1200" dirty="0" smtClean="0">
                <a:latin typeface="Calibri" pitchFamily="34" charset="0"/>
              </a:rPr>
              <a:t>5.- Grupo Crear gráfico – Botón De derecha a izquierda.</a:t>
            </a:r>
          </a:p>
        </p:txBody>
      </p:sp>
      <p:sp>
        <p:nvSpPr>
          <p:cNvPr id="18450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0" y="3861048"/>
            <a:ext cx="76014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Copiar formato de celda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Aprender a copiar el formato de una celda o rango de celdas a otra celda o rango de celdas.</a:t>
            </a: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5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Excel</a:t>
            </a:r>
            <a:endParaRPr lang="es-MX" sz="15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2302" name="9 CuadroTexto"/>
          <p:cNvSpPr txBox="1">
            <a:spLocks noChangeArrowheads="1"/>
          </p:cNvSpPr>
          <p:nvPr/>
        </p:nvSpPr>
        <p:spPr bwMode="auto">
          <a:xfrm>
            <a:off x="5286379" y="4214818"/>
            <a:ext cx="31311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Copiar formato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Seleccionar la celda o rango de celdas a copiar.</a:t>
            </a:r>
          </a:p>
          <a:p>
            <a:r>
              <a:rPr lang="es-MX" sz="1200" dirty="0" smtClean="0">
                <a:latin typeface="Calibri" pitchFamily="34" charset="0"/>
              </a:rPr>
              <a:t>2.- Ficha 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3.- Grupo Portapapeles.</a:t>
            </a:r>
          </a:p>
          <a:p>
            <a:r>
              <a:rPr lang="es-MX" sz="1200" dirty="0" smtClean="0">
                <a:latin typeface="Calibri" pitchFamily="34" charset="0"/>
              </a:rPr>
              <a:t>4.- Botón Copiar formato.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306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9" b="58869"/>
          <a:stretch/>
        </p:blipFill>
        <p:spPr bwMode="auto">
          <a:xfrm>
            <a:off x="827583" y="3582775"/>
            <a:ext cx="4029425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501090" y="5661248"/>
            <a:ext cx="53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357166"/>
            <a:ext cx="7186634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s-ES" sz="2000" dirty="0">
                <a:solidFill>
                  <a:schemeClr val="bg1"/>
                </a:solidFill>
              </a:rPr>
              <a:t>Hacer referencia a los datos de otra hoja de cálculo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28625" y="1285860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Utilizar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fórmulas que contengan referencias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datos que se encuentran en otras hojas de cálculo.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30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Excel</a:t>
            </a:r>
            <a:endParaRPr lang="es-MX" sz="15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5357818" y="4413601"/>
            <a:ext cx="29585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Hacer referencia a los datos de otra hoja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</a:t>
            </a:r>
            <a:r>
              <a:rPr lang="es-MX" sz="1200" dirty="0" smtClean="0">
                <a:latin typeface="Calibri" pitchFamily="34" charset="0"/>
              </a:rPr>
              <a:t>Seleccione la celda.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Ingrese el signo igual en la Barra de fórmulas  seguido de la ubicación de las celdas a calcular, separadas  por el operador matemático. 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6" b="58686"/>
          <a:stretch/>
        </p:blipFill>
        <p:spPr bwMode="auto">
          <a:xfrm>
            <a:off x="741995" y="3915272"/>
            <a:ext cx="4234583" cy="16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Utilizar rangos con nombre en una fórmula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4581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 w="9525">
            <a:solidFill>
              <a:srgbClr val="92D050"/>
            </a:solidFill>
          </a:ln>
        </p:spPr>
        <p:txBody>
          <a:bodyPr/>
          <a:lstStyle/>
          <a:p>
            <a:pPr algn="just" eaLnBrk="1" hangingPunct="1">
              <a:buNone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hangingPunct="1">
              <a:buFont typeface="Wingdings" pitchFamily="2" charset="2"/>
              <a:buChar char=""/>
            </a:pPr>
            <a:endParaRPr lang="es-MX" b="0" dirty="0" smtClean="0"/>
          </a:p>
          <a:p>
            <a:pPr lvl="1" algn="just" eaLnBrk="1" hangingPunct="1">
              <a:buFont typeface="Wingdings" pitchFamily="2" charset="2"/>
              <a:buChar char=""/>
            </a:pPr>
            <a:r>
              <a:rPr lang="es-MX" b="0" dirty="0" smtClean="0"/>
              <a:t>Calcular el total de los valores utilizando un rango con nombre en la fórmula.</a:t>
            </a:r>
            <a:endParaRPr lang="es-MX" b="0" dirty="0"/>
          </a:p>
          <a:p>
            <a:pPr lvl="1" algn="just" eaLnBrk="1" hangingPunct="1">
              <a:buFont typeface="Wingdings" pitchFamily="2" charset="2"/>
              <a:buChar char=""/>
            </a:pPr>
            <a:endParaRPr lang="es-MX" sz="1200" dirty="0" smtClean="0"/>
          </a:p>
          <a:p>
            <a:pPr lvl="1" algn="just" eaLnBrk="1" hangingPunct="1">
              <a:buFont typeface="Wingdings" pitchFamily="2" charset="2"/>
              <a:buChar char=""/>
            </a:pPr>
            <a:endParaRPr lang="es-MX" sz="1200" dirty="0" smtClean="0"/>
          </a:p>
          <a:p>
            <a:pPr lvl="1" algn="just" eaLnBrk="1" hangingPunct="1">
              <a:buFont typeface="Wingdings" pitchFamily="2" charset="2"/>
              <a:buChar char=""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24588" name="7 Rectángulo"/>
          <p:cNvSpPr>
            <a:spLocks noChangeArrowheads="1"/>
          </p:cNvSpPr>
          <p:nvPr/>
        </p:nvSpPr>
        <p:spPr bwMode="auto">
          <a:xfrm>
            <a:off x="4643465" y="2357430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20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00034" y="3071810"/>
            <a:ext cx="8001056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594" name="12 CuadroTexto"/>
          <p:cNvSpPr txBox="1">
            <a:spLocks noChangeArrowheads="1"/>
          </p:cNvSpPr>
          <p:nvPr/>
        </p:nvSpPr>
        <p:spPr bwMode="auto">
          <a:xfrm>
            <a:off x="642919" y="3214686"/>
            <a:ext cx="1357313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0203" y="62068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s-MX" dirty="0">
                <a:solidFill>
                  <a:schemeClr val="bg1"/>
                </a:solidFill>
              </a:rPr>
              <a:t>Función </a:t>
            </a:r>
            <a:r>
              <a:rPr lang="es-MX" dirty="0" smtClean="0">
                <a:solidFill>
                  <a:schemeClr val="bg1"/>
                </a:solidFill>
              </a:rPr>
              <a:t>SUMA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11 CuadroTexto"/>
          <p:cNvSpPr txBox="1">
            <a:spLocks noChangeArrowheads="1"/>
          </p:cNvSpPr>
          <p:nvPr/>
        </p:nvSpPr>
        <p:spPr bwMode="auto">
          <a:xfrm>
            <a:off x="5071549" y="3498054"/>
            <a:ext cx="26431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Función </a:t>
            </a:r>
            <a:r>
              <a:rPr lang="es-MX" sz="1200" b="1" dirty="0" smtClean="0">
                <a:latin typeface="Calibri" pitchFamily="34" charset="0"/>
              </a:rPr>
              <a:t>SUMA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</a:t>
            </a:r>
            <a:r>
              <a:rPr lang="es-MX" sz="1200" dirty="0">
                <a:latin typeface="Calibri" pitchFamily="34" charset="0"/>
              </a:rPr>
              <a:t>.- </a:t>
            </a:r>
            <a:r>
              <a:rPr lang="es-MX" sz="1200" dirty="0" smtClean="0">
                <a:latin typeface="Calibri" pitchFamily="34" charset="0"/>
              </a:rPr>
              <a:t>Ingresar el signo = en la celda en donde se colocará la fórmula.</a:t>
            </a:r>
          </a:p>
          <a:p>
            <a:r>
              <a:rPr lang="es-MX" sz="1200" dirty="0" smtClean="0">
                <a:latin typeface="Calibri" pitchFamily="34" charset="0"/>
              </a:rPr>
              <a:t>2.- Ficha Fórmulas.</a:t>
            </a:r>
          </a:p>
          <a:p>
            <a:r>
              <a:rPr lang="es-MX" sz="1200" dirty="0" smtClean="0">
                <a:latin typeface="Calibri" pitchFamily="34" charset="0"/>
              </a:rPr>
              <a:t>3.- Grupo Biblioteca de funciones.</a:t>
            </a:r>
          </a:p>
          <a:p>
            <a:r>
              <a:rPr lang="es-MX" sz="1200" dirty="0" smtClean="0">
                <a:latin typeface="Calibri" pitchFamily="34" charset="0"/>
              </a:rPr>
              <a:t>4.- Botón Insertar función.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5</a:t>
            </a:r>
            <a:r>
              <a:rPr lang="es-MX" sz="1200" dirty="0" smtClean="0">
                <a:latin typeface="Calibri" pitchFamily="34" charset="0"/>
              </a:rPr>
              <a:t>.- Seleccionar la función SUMA.</a:t>
            </a:r>
          </a:p>
          <a:p>
            <a:r>
              <a:rPr lang="es-MX" sz="1200" dirty="0" smtClean="0">
                <a:latin typeface="Calibri" pitchFamily="34" charset="0"/>
              </a:rPr>
              <a:t>6.- </a:t>
            </a:r>
            <a:r>
              <a:rPr lang="es-MX" sz="1200" dirty="0">
                <a:latin typeface="Calibri" pitchFamily="34" charset="0"/>
              </a:rPr>
              <a:t>Ficha Fórmulas.</a:t>
            </a:r>
          </a:p>
          <a:p>
            <a:r>
              <a:rPr lang="es-MX" sz="1200" dirty="0" smtClean="0">
                <a:latin typeface="Calibri" pitchFamily="34" charset="0"/>
              </a:rPr>
              <a:t>7.- Grupo  Nombres definidos. </a:t>
            </a:r>
          </a:p>
          <a:p>
            <a:r>
              <a:rPr lang="es-MX" sz="1200" dirty="0" smtClean="0">
                <a:latin typeface="Calibri" pitchFamily="34" charset="0"/>
              </a:rPr>
              <a:t>8.- Botón Utilizar en la fórmula.</a:t>
            </a:r>
          </a:p>
          <a:p>
            <a:r>
              <a:rPr lang="es-MX" sz="1200" dirty="0" smtClean="0">
                <a:latin typeface="Calibri" pitchFamily="34" charset="0"/>
              </a:rPr>
              <a:t>9.- Seleccionar el rango con nombre a utilizar.</a:t>
            </a:r>
          </a:p>
          <a:p>
            <a:r>
              <a:rPr lang="es-MX" sz="1200" dirty="0" smtClean="0">
                <a:latin typeface="Calibri" pitchFamily="34" charset="0"/>
              </a:rPr>
              <a:t>10.- Botón Aceptar.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444410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ONICA~1.ANG\AppData\Local\Temp\SNAGHTML12be59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09871"/>
            <a:ext cx="3096344" cy="180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Pegado especial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357314"/>
            <a:ext cx="3857623" cy="1285868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Pegar sólo los valores de las celdas de origen.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357298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13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5373" name="9 CuadroTexto"/>
          <p:cNvSpPr txBox="1">
            <a:spLocks noChangeArrowheads="1"/>
          </p:cNvSpPr>
          <p:nvPr/>
        </p:nvSpPr>
        <p:spPr bwMode="auto">
          <a:xfrm>
            <a:off x="1142976" y="4286256"/>
            <a:ext cx="2786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Pegado especial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Ficha 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Portapapeles.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3.- </a:t>
            </a:r>
            <a:r>
              <a:rPr lang="es-MX" sz="1200" dirty="0" smtClean="0">
                <a:latin typeface="Calibri" pitchFamily="34" charset="0"/>
              </a:rPr>
              <a:t>Flecha desplegable Pegar.</a:t>
            </a:r>
          </a:p>
          <a:p>
            <a:r>
              <a:rPr lang="es-MX" sz="1200" dirty="0" smtClean="0">
                <a:latin typeface="Calibri" pitchFamily="34" charset="0"/>
              </a:rPr>
              <a:t>4.- Pegado especial.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8001055" cy="3429007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377" name="10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13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30" y="3617125"/>
            <a:ext cx="2867025" cy="212407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19079"/>
              </p:ext>
            </p:extLst>
          </p:nvPr>
        </p:nvGraphicFramePr>
        <p:xfrm>
          <a:off x="571472" y="1344776"/>
          <a:ext cx="7786742" cy="4302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3371"/>
                <a:gridCol w="3893371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 dirty="0" smtClean="0"/>
                    </a:p>
                    <a:p>
                      <a:pPr>
                        <a:buNone/>
                      </a:pPr>
                      <a:r>
                        <a:rPr lang="es-MX" sz="1200" dirty="0" smtClean="0">
                          <a:hlinkClick r:id="rId3" action="ppaction://hlinksldjump"/>
                        </a:rPr>
                        <a:t>Metodología</a:t>
                      </a:r>
                      <a:endParaRPr lang="es-MX" sz="1200" dirty="0" smtClean="0"/>
                    </a:p>
                    <a:p>
                      <a:pPr>
                        <a:buNone/>
                      </a:pPr>
                      <a:endParaRPr lang="es-MX" sz="1200" dirty="0" smtClean="0"/>
                    </a:p>
                    <a:p>
                      <a:pPr>
                        <a:buNone/>
                      </a:pPr>
                      <a:endParaRPr lang="es-MX" sz="120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4" action="ppaction://hlinksldjump"/>
                        </a:rPr>
                        <a:t>Convertir texto en columnas</a:t>
                      </a:r>
                      <a:endParaRPr lang="es-MX" sz="120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5" action="ppaction://hlinksldjump"/>
                        </a:rPr>
                        <a:t>Aplicar Estilos rápidos a tablas</a:t>
                      </a:r>
                      <a:endParaRPr lang="es-MX" sz="120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6" action="ppaction://hlinksldjump"/>
                        </a:rPr>
                        <a:t>Modificar imágenes</a:t>
                      </a:r>
                      <a:endParaRPr lang="es-MX" sz="120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7" action="ppaction://hlinksldjump"/>
                        </a:rPr>
                        <a:t>Copiar una serie</a:t>
                      </a:r>
                      <a:endParaRPr lang="es-MX" sz="120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8" action="ppaction://hlinksldjump"/>
                        </a:rPr>
                        <a:t>Ocultar y mostrar filas y columnas</a:t>
                      </a:r>
                      <a:endParaRPr lang="es-MX" sz="120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9" action="ppaction://hlinksldjump"/>
                        </a:rPr>
                        <a:t>Usar fórmulas avanzadas</a:t>
                      </a:r>
                      <a:endParaRPr lang="es-MX" sz="120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10" action="ppaction://hlinksldjump"/>
                        </a:rPr>
                        <a:t>Dimensionar imágenes</a:t>
                      </a:r>
                      <a:endParaRPr lang="es-MX" sz="120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dirty="0" smtClean="0"/>
                        <a:t>  </a:t>
                      </a:r>
                      <a:r>
                        <a:rPr lang="es-ES" sz="1200" dirty="0" smtClean="0">
                          <a:hlinkClick r:id="rId11" action="ppaction://hlinksldjump"/>
                        </a:rPr>
                        <a:t>Resumir datos usando funciones  Max,Min,Promedio</a:t>
                      </a:r>
                      <a:endParaRPr lang="es-E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12" action="ppaction://hlinksldjump"/>
                        </a:rPr>
                        <a:t>Reglas</a:t>
                      </a:r>
                      <a:r>
                        <a:rPr lang="es-MX" sz="1200" baseline="0" dirty="0" smtClean="0">
                          <a:hlinkClick r:id="rId12" action="ppaction://hlinksldjump"/>
                        </a:rPr>
                        <a:t> de Formato condicional</a:t>
                      </a:r>
                      <a:endParaRPr lang="es-MX" sz="1200" dirty="0" smtClean="0"/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Char char="q"/>
                        <a:defRPr/>
                      </a:pPr>
                      <a:r>
                        <a:rPr lang="es-MX" sz="1200" dirty="0" smtClean="0"/>
                        <a:t>  </a:t>
                      </a:r>
                      <a:r>
                        <a:rPr lang="es-MX" sz="1200" dirty="0" smtClean="0">
                          <a:hlinkClick r:id="rId13" action="ppaction://hlinksldjump"/>
                        </a:rPr>
                        <a:t>Cambiar</a:t>
                      </a:r>
                      <a:r>
                        <a:rPr lang="es-MX" sz="1200" baseline="0" dirty="0" smtClean="0">
                          <a:hlinkClick r:id="rId13" action="ppaction://hlinksldjump"/>
                        </a:rPr>
                        <a:t> el tamaño de los rangos</a:t>
                      </a:r>
                      <a:endParaRPr lang="es-MX" sz="1200" baseline="0" dirty="0" smtClean="0"/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Char char="q"/>
                        <a:defRPr/>
                      </a:pPr>
                      <a:r>
                        <a:rPr lang="es-MX" sz="1200" baseline="0" dirty="0" smtClean="0"/>
                        <a:t>  </a:t>
                      </a:r>
                      <a:r>
                        <a:rPr lang="es-MX" sz="1200" baseline="0" dirty="0" smtClean="0">
                          <a:hlinkClick r:id="rId14" action="ppaction://hlinksldjump"/>
                        </a:rPr>
                        <a:t>Modificar elementos gráficos</a:t>
                      </a:r>
                      <a:endParaRPr lang="es-MX" sz="1200" baseline="0" dirty="0" smtClean="0"/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Char char="q"/>
                        <a:defRPr/>
                      </a:pPr>
                      <a:r>
                        <a:rPr lang="es-MX" sz="1200" baseline="0" dirty="0" smtClean="0"/>
                        <a:t>  </a:t>
                      </a:r>
                      <a:r>
                        <a:rPr lang="es-MX" sz="1200" baseline="0" dirty="0" smtClean="0">
                          <a:hlinkClick r:id="rId15" action="ppaction://hlinksldjump"/>
                        </a:rPr>
                        <a:t>Copiar el formato de celda</a:t>
                      </a:r>
                      <a:endParaRPr lang="es-MX" sz="1200" baseline="0" dirty="0" smtClean="0"/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Char char="q"/>
                        <a:defRPr/>
                      </a:pPr>
                      <a:r>
                        <a:rPr lang="es-MX" sz="1200" baseline="0" dirty="0" smtClean="0"/>
                        <a:t>  </a:t>
                      </a:r>
                      <a:r>
                        <a:rPr lang="es-MX" sz="1200" baseline="0" dirty="0" smtClean="0">
                          <a:hlinkClick r:id="rId16" action="ppaction://hlinksldjump"/>
                        </a:rPr>
                        <a:t>Hacer referencia a otra hoja de cálculo</a:t>
                      </a:r>
                      <a:endParaRPr lang="es-MX" sz="1200" baseline="0" dirty="0" smtClean="0"/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Char char="q"/>
                        <a:defRPr/>
                      </a:pPr>
                      <a:r>
                        <a:rPr lang="es-MX" sz="1200" baseline="0" dirty="0" smtClean="0"/>
                        <a:t>  </a:t>
                      </a:r>
                      <a:r>
                        <a:rPr lang="es-MX" sz="1200" baseline="0" dirty="0" smtClean="0">
                          <a:hlinkClick r:id="rId17" action="ppaction://hlinksldjump"/>
                        </a:rPr>
                        <a:t>Utilizar rangos con nombre en fórmula</a:t>
                      </a:r>
                      <a:r>
                        <a:rPr lang="es-MX" sz="1200" u="sng" baseline="0" dirty="0" smtClean="0"/>
                        <a:t>s</a:t>
                      </a:r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Char char="q"/>
                        <a:defRPr/>
                      </a:pPr>
                      <a:r>
                        <a:rPr lang="es-MX" sz="1200" baseline="0" dirty="0" smtClean="0"/>
                        <a:t>  </a:t>
                      </a:r>
                      <a:r>
                        <a:rPr lang="es-MX" sz="1200" baseline="0" dirty="0" smtClean="0">
                          <a:hlinkClick r:id="rId18" action="ppaction://hlinksldjump"/>
                        </a:rPr>
                        <a:t>Seleccionar fuentes apropiadas para gráficos</a:t>
                      </a:r>
                      <a:endParaRPr lang="es-MX" sz="1200" baseline="0" dirty="0" smtClean="0"/>
                    </a:p>
                    <a:p>
                      <a:pPr lvl="0">
                        <a:buClr>
                          <a:srgbClr val="92D050"/>
                        </a:buClr>
                        <a:buFontTx/>
                        <a:buNone/>
                        <a:defRPr/>
                      </a:pPr>
                      <a:r>
                        <a:rPr lang="es-MX" sz="1200" baseline="0" dirty="0" smtClean="0"/>
                        <a:t>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None/>
                        <a:defRPr/>
                      </a:pPr>
                      <a:endParaRPr lang="es-MX" sz="1200" baseline="0" dirty="0" smtClean="0"/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None/>
                        <a:defRPr/>
                      </a:pPr>
                      <a:endParaRPr lang="es-MX" sz="1200" baseline="0" dirty="0" smtClean="0"/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None/>
                        <a:defRPr/>
                      </a:pPr>
                      <a:endParaRPr lang="es-MX" sz="1200" baseline="0" dirty="0" smtClean="0"/>
                    </a:p>
                    <a:p>
                      <a:pPr lvl="0">
                        <a:buClr>
                          <a:srgbClr val="92D050"/>
                        </a:buClr>
                        <a:buFont typeface="Wingdings" pitchFamily="2" charset="2"/>
                        <a:buNone/>
                        <a:defRPr/>
                      </a:pPr>
                      <a:endParaRPr lang="es-MX" sz="1200" baseline="0" dirty="0" smtClean="0"/>
                    </a:p>
                    <a:p>
                      <a:pPr marL="171450" lvl="0" indent="-171450">
                        <a:buClr>
                          <a:srgbClr val="92D050"/>
                        </a:buClr>
                        <a:buFont typeface="Wingdings" pitchFamily="2" charset="2"/>
                        <a:buChar char="q"/>
                        <a:defRPr/>
                      </a:pP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Utilizar el Inspector de documentos</a:t>
                      </a:r>
                      <a:endParaRPr lang="es-MX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Insertar hipervínculos</a:t>
                      </a:r>
                      <a:endParaRPr lang="es-MX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>
                        <a:buClr>
                          <a:srgbClr val="92D050"/>
                        </a:buClr>
                        <a:buFont typeface="Wingdings" pitchFamily="2" charset="2"/>
                        <a:buChar char="q"/>
                        <a:defRPr/>
                      </a:pPr>
                      <a:r>
                        <a:rPr lang="es-MX" sz="1200" baseline="0" dirty="0" smtClean="0"/>
                        <a:t>  </a:t>
                      </a:r>
                      <a:r>
                        <a:rPr lang="es-MX" sz="1200" baseline="0" dirty="0" smtClean="0">
                          <a:hlinkClick r:id="rId21" action="ppaction://hlinksldjump"/>
                        </a:rPr>
                        <a:t>Insertar, mostrar, modificar y eliminar comentarios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22" action="ppaction://hlinksldjump"/>
                        </a:rPr>
                        <a:t>Ordenar datos utilizando criterios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23" action="ppaction://hlinksldjump"/>
                        </a:rPr>
                        <a:t>Dividir la pantalla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24" action="ppaction://hlinksldjump"/>
                        </a:rPr>
                        <a:t>Guardar libros 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u="none" baseline="0" dirty="0" smtClean="0">
                          <a:hlinkClick r:id="rId25" action="ppaction://hlinksldjump"/>
                        </a:rPr>
                        <a:t>   </a:t>
                      </a:r>
                      <a:r>
                        <a:rPr lang="es-MX" sz="1200" baseline="0" dirty="0" smtClean="0">
                          <a:hlinkClick r:id="rId25" action="ppaction://hlinksldjump"/>
                        </a:rPr>
                        <a:t>Buscar y reemplazar datos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26" action="ppaction://hlinksldjump"/>
                        </a:rPr>
                        <a:t>Copiar y mover hojas a otro libro 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27" action="ppaction://hlinksldjump"/>
                        </a:rPr>
                        <a:t>Cambiar los tipos de gráficos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28" action="ppaction://hlinksldjump"/>
                        </a:rPr>
                        <a:t>Filtrar y ordenar datos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29" action="ppaction://hlinksldjump"/>
                        </a:rPr>
                        <a:t>Vistas personalizadas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</a:t>
                      </a:r>
                      <a:r>
                        <a:rPr lang="es-MX" sz="1200" baseline="0" dirty="0" smtClean="0">
                          <a:hlinkClick r:id="rId30" action="ppaction://hlinksldjump"/>
                        </a:rPr>
                        <a:t> Insertar encabezados y pies de página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31" action="ppaction://hlinksldjump"/>
                        </a:rPr>
                        <a:t>Crear fórmulas básicas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aseline="0" dirty="0" smtClean="0">
                          <a:hlinkClick r:id="rId32" action="ppaction://hlinksldjump"/>
                        </a:rPr>
                        <a:t>Fórmulas con referencias absolutas</a:t>
                      </a:r>
                      <a:endParaRPr lang="es-MX" sz="1200" baseline="0" dirty="0" smtClean="0"/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aseline="0" dirty="0" smtClean="0"/>
                        <a:t>  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hlinkClick r:id="rId33" action="ppaction://hlinksldjump"/>
                        </a:rPr>
                        <a:t>Mostrar e imprimir fórmulas</a:t>
                      </a:r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Tx/>
                        <a:buNone/>
                      </a:pPr>
                      <a:endParaRPr lang="es-MX" sz="1200" baseline="0" dirty="0" smtClean="0"/>
                    </a:p>
                    <a:p>
                      <a:endParaRPr lang="es-MX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Clr>
                          <a:srgbClr val="92D050"/>
                        </a:buClr>
                        <a:buFontTx/>
                        <a:buNone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Seleccionar fuentes de datos apropiadas para gráficos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22"/>
          </a:xfrm>
          <a:ln w="9525"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Aprender a elegir el tipo de gráfico para sus datos de manera que sean significativos para su público.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1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1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1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7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21518" name="11 CuadroTexto"/>
          <p:cNvSpPr txBox="1">
            <a:spLocks noChangeArrowheads="1"/>
          </p:cNvSpPr>
          <p:nvPr/>
        </p:nvSpPr>
        <p:spPr bwMode="auto">
          <a:xfrm>
            <a:off x="5286380" y="4572008"/>
            <a:ext cx="20161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Elegir el gráfico apropiado</a:t>
            </a: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Insertar.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Gráficos o    </a:t>
            </a:r>
          </a:p>
          <a:p>
            <a:r>
              <a:rPr lang="es-MX" sz="1200" dirty="0">
                <a:latin typeface="Calibri" pitchFamily="34" charset="0"/>
              </a:rPr>
              <a:t> </a:t>
            </a:r>
            <a:r>
              <a:rPr lang="es-MX" sz="1200" dirty="0" smtClean="0">
                <a:latin typeface="Calibri" pitchFamily="34" charset="0"/>
              </a:rPr>
              <a:t>     </a:t>
            </a:r>
            <a:r>
              <a:rPr lang="es-MX" sz="1200" dirty="0" err="1" smtClean="0">
                <a:latin typeface="Calibri" pitchFamily="34" charset="0"/>
              </a:rPr>
              <a:t>Minigráficos</a:t>
            </a:r>
            <a:r>
              <a:rPr lang="es-MX" sz="1200" dirty="0" smtClean="0">
                <a:latin typeface="Calibri" pitchFamily="34" charset="0"/>
              </a:rPr>
              <a:t>. </a:t>
            </a:r>
            <a:endParaRPr lang="es-MX" sz="1200" dirty="0">
              <a:latin typeface="Calibri" pitchFamily="34" charset="0"/>
            </a:endParaRPr>
          </a:p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597" y="3071810"/>
            <a:ext cx="8072493" cy="3357567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1522" name="12 CuadroTexto"/>
          <p:cNvSpPr txBox="1">
            <a:spLocks noChangeArrowheads="1"/>
          </p:cNvSpPr>
          <p:nvPr/>
        </p:nvSpPr>
        <p:spPr bwMode="auto">
          <a:xfrm>
            <a:off x="642920" y="3161884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39221" b="78544"/>
          <a:stretch/>
        </p:blipFill>
        <p:spPr bwMode="auto">
          <a:xfrm>
            <a:off x="1115615" y="3812479"/>
            <a:ext cx="3527821" cy="151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Usar el Inspector de documentos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60"/>
            <a:ext cx="3857623" cy="135732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Verificar el documento antes de compartirlo de manera que no contenga información oculta  o personal.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31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5000628" y="4429132"/>
            <a:ext cx="2214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Inspector de documentos</a:t>
            </a:r>
          </a:p>
          <a:p>
            <a:r>
              <a:rPr lang="es-MX" sz="1200" dirty="0" smtClean="0">
                <a:latin typeface="Calibri" pitchFamily="34" charset="0"/>
              </a:rPr>
              <a:t>1.-Botón Archivo.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.-Menú Información.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.-Botón Comprobar si hay problemas.</a:t>
            </a:r>
          </a:p>
          <a:p>
            <a:r>
              <a:rPr lang="es-MX" sz="1200" dirty="0" smtClean="0">
                <a:latin typeface="Calibri" pitchFamily="34" charset="0"/>
              </a:rPr>
              <a:t>4.-Inspeccionar documento.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8597" y="3071810"/>
            <a:ext cx="8072493" cy="3357567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93115"/>
            <a:ext cx="2357454" cy="255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42920" y="3161884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noProof="0" dirty="0" smtClean="0">
                <a:solidFill>
                  <a:schemeClr val="bg1"/>
                </a:solidFill>
              </a:rPr>
              <a:t>Insertar hipervínculos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8353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sz="1400" noProof="0" dirty="0" smtClean="0">
                <a:latin typeface="+mn-lt"/>
                <a:cs typeface="+mn-cs"/>
              </a:rPr>
              <a:t>Aplicar y manipular hipervínculos </a:t>
            </a:r>
            <a:r>
              <a:rPr lang="es-ES" sz="1400" dirty="0">
                <a:latin typeface="+mn-lt"/>
                <a:cs typeface="+mn-cs"/>
              </a:rPr>
              <a:t>para que lo dirija </a:t>
            </a:r>
            <a:r>
              <a:rPr lang="es-ES" sz="1400" dirty="0" smtClean="0">
                <a:latin typeface="+mn-lt"/>
                <a:cs typeface="+mn-cs"/>
              </a:rPr>
              <a:t>a un archivo o página </a:t>
            </a:r>
            <a:r>
              <a:rPr lang="es-ES" sz="1400" dirty="0">
                <a:latin typeface="+mn-lt"/>
                <a:cs typeface="+mn-cs"/>
              </a:rPr>
              <a:t>de </a:t>
            </a:r>
            <a:r>
              <a:rPr lang="es-ES" sz="1400" dirty="0" smtClean="0">
                <a:latin typeface="+mn-lt"/>
                <a:cs typeface="+mn-cs"/>
              </a:rPr>
              <a:t>Internet.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>
            <a:hlinkClick r:id="rId2" action="ppaction://hlinkfile"/>
          </p:cNvPr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3" action="ppaction://hlinkfile"/>
              </a:rPr>
              <a:t>la Práctica 9 </a:t>
            </a:r>
            <a:r>
              <a:rPr lang="es-MX" sz="16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Hipervínculos</a:t>
            </a:r>
          </a:p>
          <a:p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Insertar.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</a:t>
            </a:r>
            <a:r>
              <a:rPr lang="es-MX" sz="1200" dirty="0">
                <a:latin typeface="Calibri" pitchFamily="34" charset="0"/>
              </a:rPr>
              <a:t>G</a:t>
            </a:r>
            <a:r>
              <a:rPr lang="es-MX" sz="1200" dirty="0" smtClean="0">
                <a:latin typeface="Calibri" pitchFamily="34" charset="0"/>
              </a:rPr>
              <a:t>rupo Vínculos.</a:t>
            </a:r>
          </a:p>
          <a:p>
            <a:r>
              <a:rPr lang="es-MX" sz="1200" dirty="0" smtClean="0">
                <a:latin typeface="Calibri" pitchFamily="34" charset="0"/>
              </a:rPr>
              <a:t>3.- Hipervínculo.</a:t>
            </a:r>
          </a:p>
        </p:txBody>
      </p:sp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b="67335"/>
          <a:stretch/>
        </p:blipFill>
        <p:spPr bwMode="auto">
          <a:xfrm>
            <a:off x="653818" y="3717032"/>
            <a:ext cx="4420324" cy="121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2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690088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Insertar, mostrar, modificar y eliminar comentarios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14438"/>
            <a:ext cx="3857623" cy="142874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Aprender a colocar comentarios o notas para especificar información relacionada con esa celda.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14380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9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15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1214414" y="4214818"/>
            <a:ext cx="2786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Comentarios</a:t>
            </a:r>
          </a:p>
          <a:p>
            <a:r>
              <a:rPr lang="es-MX" sz="1200" dirty="0" smtClean="0">
                <a:latin typeface="Calibri" pitchFamily="34" charset="0"/>
              </a:rPr>
              <a:t>1.-Ficha Revisar.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.-Grupo Comentarios. </a:t>
            </a:r>
            <a:endParaRPr lang="es-MX" sz="1200" dirty="0">
              <a:latin typeface="Calibri" pitchFamily="34" charset="0"/>
            </a:endParaRPr>
          </a:p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86190"/>
            <a:ext cx="4000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690088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Ordenar datos utilizando uno o varios criterios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357315"/>
            <a:ext cx="3857623" cy="1285867"/>
          </a:xfrm>
          <a:ln w="9525">
            <a:solidFill>
              <a:srgbClr val="92D050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5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Los datos se pueden ordenar empleando uno o varios criterios (columnas).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357298"/>
            <a:ext cx="3857652" cy="928694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16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31756" name="7 Rectángulo"/>
          <p:cNvSpPr>
            <a:spLocks noChangeArrowheads="1"/>
          </p:cNvSpPr>
          <p:nvPr/>
        </p:nvSpPr>
        <p:spPr bwMode="auto">
          <a:xfrm>
            <a:off x="4643465" y="2357430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20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4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1760" name="12 CuadroTexto"/>
          <p:cNvSpPr txBox="1">
            <a:spLocks noChangeArrowheads="1"/>
          </p:cNvSpPr>
          <p:nvPr/>
        </p:nvSpPr>
        <p:spPr bwMode="auto">
          <a:xfrm>
            <a:off x="1643063" y="4286250"/>
            <a:ext cx="2857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Ordenar datos por varios criterios</a:t>
            </a: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Inicio.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Modificar.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</a:t>
            </a:r>
            <a:r>
              <a:rPr lang="es-MX" sz="1200" dirty="0">
                <a:latin typeface="Calibri" pitchFamily="34" charset="0"/>
              </a:rPr>
              <a:t>Botón Ordenar y </a:t>
            </a:r>
            <a:r>
              <a:rPr lang="es-MX" sz="1200" dirty="0" smtClean="0">
                <a:latin typeface="Calibri" pitchFamily="34" charset="0"/>
              </a:rPr>
              <a:t>filtrar.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4.- Orden personalizado.</a:t>
            </a:r>
          </a:p>
          <a:p>
            <a:r>
              <a:rPr lang="es-MX" sz="1200" dirty="0" smtClean="0">
                <a:latin typeface="Calibri" pitchFamily="34" charset="0"/>
              </a:rPr>
              <a:t>5.- </a:t>
            </a:r>
            <a:r>
              <a:rPr lang="es-MX" sz="1200" dirty="0">
                <a:latin typeface="Calibri" pitchFamily="34" charset="0"/>
              </a:rPr>
              <a:t>Casilla Ordenar </a:t>
            </a:r>
            <a:r>
              <a:rPr lang="es-MX" sz="1200" dirty="0" smtClean="0">
                <a:latin typeface="Calibri" pitchFamily="34" charset="0"/>
              </a:rPr>
              <a:t>según .</a:t>
            </a:r>
            <a:endParaRPr lang="es-ES" sz="1200" dirty="0">
              <a:latin typeface="Calibri" pitchFamily="34" charset="0"/>
            </a:endParaRPr>
          </a:p>
        </p:txBody>
      </p:sp>
      <p:pic>
        <p:nvPicPr>
          <p:cNvPr id="317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0"/>
            <a:ext cx="335438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15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Dividir la pantalla</a:t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Dividir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hoja de cálculo para visualizarla en partes.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10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Dividir la pantalla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Vista.</a:t>
            </a:r>
          </a:p>
          <a:p>
            <a:r>
              <a:rPr lang="es-MX" sz="1200" dirty="0" smtClean="0">
                <a:latin typeface="Calibri" pitchFamily="34" charset="0"/>
              </a:rPr>
              <a:t>2.- Grupo Ventana.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Dividir.</a:t>
            </a:r>
          </a:p>
        </p:txBody>
      </p:sp>
      <p:sp>
        <p:nvSpPr>
          <p:cNvPr id="15" name="14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1" b="68502"/>
          <a:stretch/>
        </p:blipFill>
        <p:spPr bwMode="auto">
          <a:xfrm>
            <a:off x="899592" y="3656202"/>
            <a:ext cx="3698076" cy="171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Guardar libros de trabajo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Guardar el libro en otro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tipo de formato.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17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Guardar Como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</a:t>
            </a:r>
            <a:r>
              <a:rPr lang="es-MX" sz="1200" dirty="0" smtClean="0">
                <a:latin typeface="Calibri" pitchFamily="34" charset="0"/>
              </a:rPr>
              <a:t>.-Menú Archivo.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.-Guardar como.</a:t>
            </a:r>
          </a:p>
          <a:p>
            <a:r>
              <a:rPr lang="es-MX" sz="1200" dirty="0" smtClean="0">
                <a:latin typeface="Calibri" pitchFamily="34" charset="0"/>
              </a:rPr>
              <a:t>3.-Elegir un tipo de formato.</a:t>
            </a:r>
          </a:p>
        </p:txBody>
      </p:sp>
      <p:sp>
        <p:nvSpPr>
          <p:cNvPr id="15" name="14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83" b="70600"/>
          <a:stretch/>
        </p:blipFill>
        <p:spPr bwMode="auto">
          <a:xfrm>
            <a:off x="1080543" y="3740726"/>
            <a:ext cx="2546088" cy="14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1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690088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 y reemplazar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valores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357315"/>
            <a:ext cx="3857623" cy="128586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 un valor en la hoja de cálculo para remplazarlo.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357298"/>
            <a:ext cx="3857652" cy="928694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32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4643465" y="2357430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20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sp>
        <p:nvSpPr>
          <p:cNvPr id="8" name="11 CuadroTexto"/>
          <p:cNvSpPr txBox="1">
            <a:spLocks noChangeArrowheads="1"/>
          </p:cNvSpPr>
          <p:nvPr/>
        </p:nvSpPr>
        <p:spPr bwMode="auto">
          <a:xfrm>
            <a:off x="5494625" y="3955315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Buscar y reemplazar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</a:t>
            </a:r>
            <a:r>
              <a:rPr lang="es-MX" sz="1200" dirty="0" smtClean="0">
                <a:latin typeface="Calibri" pitchFamily="34" charset="0"/>
              </a:rPr>
              <a:t>Ficha 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Edición.</a:t>
            </a:r>
          </a:p>
          <a:p>
            <a:r>
              <a:rPr lang="es-MX" sz="1200" dirty="0" smtClean="0">
                <a:latin typeface="Calibri" pitchFamily="34" charset="0"/>
              </a:rPr>
              <a:t>3.- Botón Buscar &amp; Seleccionar.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4" name="15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b="65879"/>
          <a:stretch/>
        </p:blipFill>
        <p:spPr bwMode="auto">
          <a:xfrm>
            <a:off x="827584" y="3680471"/>
            <a:ext cx="3888432" cy="165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Copiar y mover  hojas a otro libro de trabajo 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>(Formato de hojas de cálculo )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3857623" cy="1285868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Los libros de Excel contienen 3 hojas de cálculo. El usuario puede agregar,  eliminar mover y copiar las hojas que desee.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428736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22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33805" name="9 CuadroTexto"/>
          <p:cNvSpPr txBox="1">
            <a:spLocks noChangeArrowheads="1"/>
          </p:cNvSpPr>
          <p:nvPr/>
        </p:nvSpPr>
        <p:spPr bwMode="auto">
          <a:xfrm>
            <a:off x="1142976" y="4357694"/>
            <a:ext cx="3500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Organizar hojas de cálculo </a:t>
            </a:r>
          </a:p>
          <a:p>
            <a:r>
              <a:rPr lang="es-MX" sz="1200" dirty="0" smtClean="0">
                <a:latin typeface="Calibri" pitchFamily="34" charset="0"/>
              </a:rPr>
              <a:t>1.- Clic derecho </a:t>
            </a:r>
            <a:r>
              <a:rPr lang="es-MX" sz="1200" dirty="0">
                <a:latin typeface="Calibri" pitchFamily="34" charset="0"/>
              </a:rPr>
              <a:t>sobre </a:t>
            </a:r>
            <a:r>
              <a:rPr lang="es-MX" sz="1200" dirty="0" smtClean="0">
                <a:latin typeface="Calibri" pitchFamily="34" charset="0"/>
              </a:rPr>
              <a:t>la etiqueta </a:t>
            </a:r>
            <a:r>
              <a:rPr lang="es-MX" sz="1200" dirty="0">
                <a:latin typeface="Calibri" pitchFamily="34" charset="0"/>
              </a:rPr>
              <a:t>de </a:t>
            </a:r>
            <a:r>
              <a:rPr lang="es-MX" sz="1200" dirty="0" smtClean="0">
                <a:latin typeface="Calibri" pitchFamily="34" charset="0"/>
              </a:rPr>
              <a:t>la hoja.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Seleccionar </a:t>
            </a:r>
            <a:r>
              <a:rPr lang="es-MX" sz="1200" dirty="0">
                <a:latin typeface="Calibri" pitchFamily="34" charset="0"/>
              </a:rPr>
              <a:t>la opción deseada en el </a:t>
            </a:r>
            <a:r>
              <a:rPr lang="es-MX" sz="1200" dirty="0" smtClean="0">
                <a:latin typeface="Calibri" pitchFamily="34" charset="0"/>
              </a:rPr>
              <a:t>menú. 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7929617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3807" name="Picture 2"/>
          <p:cNvPicPr>
            <a:picLocks noChangeAspect="1" noChangeArrowheads="1"/>
          </p:cNvPicPr>
          <p:nvPr/>
        </p:nvPicPr>
        <p:blipFill rotWithShape="1">
          <a:blip r:embed="rId3"/>
          <a:srcRect l="18631" r="14172" b="2745"/>
          <a:stretch/>
        </p:blipFill>
        <p:spPr bwMode="auto">
          <a:xfrm>
            <a:off x="5343524" y="3571876"/>
            <a:ext cx="2009775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10 CuadroTexto"/>
          <p:cNvSpPr txBox="1">
            <a:spLocks noChangeArrowheads="1"/>
          </p:cNvSpPr>
          <p:nvPr/>
        </p:nvSpPr>
        <p:spPr bwMode="auto">
          <a:xfrm>
            <a:off x="714358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Cambiar el tipo de gráfico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Dar aspectos diferentes a los gráficos de 2D y combinados.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3" action="ppaction://hlinkfile"/>
              </a:rPr>
              <a:t>la Práctica 6 </a:t>
            </a:r>
            <a:r>
              <a:rPr lang="es-MX" sz="15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27661" name="9 CuadroTexto"/>
          <p:cNvSpPr txBox="1">
            <a:spLocks noChangeArrowheads="1"/>
          </p:cNvSpPr>
          <p:nvPr/>
        </p:nvSpPr>
        <p:spPr bwMode="auto">
          <a:xfrm>
            <a:off x="2857488" y="5072074"/>
            <a:ext cx="3714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Cambiar aspecto </a:t>
            </a:r>
            <a:r>
              <a:rPr lang="es-MX" sz="1200" b="1" dirty="0" smtClean="0">
                <a:latin typeface="Calibri" pitchFamily="34" charset="0"/>
              </a:rPr>
              <a:t>de los gráficos 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Seleccionar el </a:t>
            </a:r>
            <a:r>
              <a:rPr lang="es-MX" sz="1200" dirty="0" smtClean="0">
                <a:latin typeface="Calibri" pitchFamily="34" charset="0"/>
              </a:rPr>
              <a:t>gráfico.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Seleccionar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Diseño en Herramientas </a:t>
            </a:r>
            <a:r>
              <a:rPr lang="es-MX" sz="1200" dirty="0">
                <a:latin typeface="Calibri" pitchFamily="34" charset="0"/>
              </a:rPr>
              <a:t>de </a:t>
            </a:r>
            <a:r>
              <a:rPr lang="es-MX" sz="1200" dirty="0" smtClean="0">
                <a:latin typeface="Calibri" pitchFamily="34" charset="0"/>
              </a:rPr>
              <a:t>gráficos.</a:t>
            </a:r>
          </a:p>
          <a:p>
            <a:r>
              <a:rPr lang="es-MX" sz="1200" dirty="0" smtClean="0">
                <a:latin typeface="Calibri" pitchFamily="34" charset="0"/>
              </a:rPr>
              <a:t>3.- Grupo Tipo.</a:t>
            </a:r>
          </a:p>
          <a:p>
            <a:r>
              <a:rPr lang="es-MX" sz="1200" dirty="0" smtClean="0">
                <a:latin typeface="Calibri" pitchFamily="34" charset="0"/>
              </a:rPr>
              <a:t>4.- Botón Cambiar tipo de gráfico.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00372"/>
            <a:ext cx="8001055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7666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76" y="3861048"/>
            <a:ext cx="6878137" cy="69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488934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Contenido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3571"/>
              </p:ext>
            </p:extLst>
          </p:nvPr>
        </p:nvGraphicFramePr>
        <p:xfrm>
          <a:off x="500034" y="1214422"/>
          <a:ext cx="778674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370840">
                <a:tc>
                  <a:txBody>
                    <a:bodyPr/>
                    <a:lstStyle/>
                    <a:p>
                      <a:endParaRPr lang="es-MX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Usar temas para dar formato a hojas de cálculo</a:t>
                      </a:r>
                      <a:endParaRPr lang="es-MX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Combinar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y alinear celdas</a:t>
                      </a:r>
                      <a:endParaRPr lang="es-MX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Aplicar Estilos de celda</a:t>
                      </a:r>
                      <a:endParaRPr lang="es-MX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q"/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Configurar páginas</a:t>
                      </a:r>
                      <a:endParaRPr lang="es-MX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None/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Filtrar y ordenar datos usando atributos de celdas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lang="es-MX" sz="1400" dirty="0" smtClean="0">
                <a:latin typeface="+mn-lt"/>
                <a:cs typeface="+mn-cs"/>
              </a:rPr>
              <a:t>Filtrar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datos a través de sus </a:t>
            </a:r>
            <a:r>
              <a:rPr lang="es-MX" sz="1400" dirty="0" smtClean="0">
                <a:latin typeface="+mn-lt"/>
                <a:cs typeface="+mn-cs"/>
              </a:rPr>
              <a:t>valores.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33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4357686" y="4300373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Ordenar datos por atributos</a:t>
            </a:r>
          </a:p>
          <a:p>
            <a:r>
              <a:rPr lang="es-MX" sz="1200" dirty="0">
                <a:latin typeface="Calibri" pitchFamily="34" charset="0"/>
              </a:rPr>
              <a:t>1.- </a:t>
            </a:r>
            <a:r>
              <a:rPr lang="es-MX" sz="1200" dirty="0" smtClean="0">
                <a:latin typeface="Calibri" pitchFamily="34" charset="0"/>
              </a:rPr>
              <a:t>Seleccionar celdas.</a:t>
            </a:r>
          </a:p>
          <a:p>
            <a:r>
              <a:rPr lang="es-MX" sz="1200" dirty="0" smtClean="0">
                <a:latin typeface="Calibri" pitchFamily="34" charset="0"/>
              </a:rPr>
              <a:t>2.- Presionar la flecha de la derecha de la columna que se desea filtrar.</a:t>
            </a:r>
          </a:p>
          <a:p>
            <a:r>
              <a:rPr lang="es-MX" sz="1200" dirty="0" smtClean="0">
                <a:latin typeface="Calibri" pitchFamily="34" charset="0"/>
              </a:rPr>
              <a:t>3.- Seleccionar Filtros.</a:t>
            </a:r>
          </a:p>
          <a:p>
            <a:r>
              <a:rPr lang="es-MX" sz="1200" dirty="0" smtClean="0">
                <a:latin typeface="Calibri" pitchFamily="34" charset="0"/>
              </a:rPr>
              <a:t>4.- Elegir la opción indicada.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5" y="3000372"/>
            <a:ext cx="8001055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14752"/>
            <a:ext cx="2143140" cy="211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Vista personalizada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Aprender a personalizar la vista.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0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8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13325" name="9 CuadroTexto"/>
          <p:cNvSpPr txBox="1">
            <a:spLocks noChangeArrowheads="1"/>
          </p:cNvSpPr>
          <p:nvPr/>
        </p:nvSpPr>
        <p:spPr bwMode="auto">
          <a:xfrm>
            <a:off x="5102400" y="4823735"/>
            <a:ext cx="2786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Vista personalizada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Vista.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Vistas de libro.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4" y="3003051"/>
            <a:ext cx="7929618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3330" name="12 CuadroTexto"/>
          <p:cNvSpPr txBox="1">
            <a:spLocks noChangeArrowheads="1"/>
          </p:cNvSpPr>
          <p:nvPr/>
        </p:nvSpPr>
        <p:spPr bwMode="auto">
          <a:xfrm>
            <a:off x="642920" y="3206255"/>
            <a:ext cx="1357312" cy="294183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01090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122" r="21478" b="80427"/>
          <a:stretch/>
        </p:blipFill>
        <p:spPr bwMode="auto">
          <a:xfrm>
            <a:off x="689691" y="3645024"/>
            <a:ext cx="5805740" cy="101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Insertar encabezados y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pies de página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60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Aprender a insertar un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encabezado y pie de página.</a:t>
            </a:r>
            <a:endParaRPr kumimoji="0" lang="es-MX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34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4714897" y="5044118"/>
            <a:ext cx="3000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Encabezado y pie de página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</a:t>
            </a:r>
            <a:r>
              <a:rPr lang="es-MX" sz="1200" dirty="0" smtClean="0">
                <a:latin typeface="Calibri" pitchFamily="34" charset="0"/>
              </a:rPr>
              <a:t>Ficha Insertar.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Texto.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Botón Encabez.pie pág.</a:t>
            </a:r>
          </a:p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4" y="3071810"/>
            <a:ext cx="8001056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20" y="3206255"/>
            <a:ext cx="1357312" cy="294183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097" r="-163" b="63090"/>
          <a:stretch/>
        </p:blipFill>
        <p:spPr bwMode="auto">
          <a:xfrm>
            <a:off x="787178" y="3633849"/>
            <a:ext cx="4544505" cy="11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Crear fórmulas básicas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357298"/>
            <a:ext cx="3857623" cy="1285868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Crear formulas básicas en una hoja de cálculo utilizando paréntesis.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357298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20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20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4" y="3071810"/>
            <a:ext cx="8001056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5619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9 CuadroTexto"/>
          <p:cNvSpPr txBox="1">
            <a:spLocks noChangeArrowheads="1"/>
          </p:cNvSpPr>
          <p:nvPr/>
        </p:nvSpPr>
        <p:spPr bwMode="auto">
          <a:xfrm>
            <a:off x="5554335" y="4866367"/>
            <a:ext cx="2685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Fórmulas básicas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Seleccionar la celda </a:t>
            </a:r>
          </a:p>
          <a:p>
            <a:r>
              <a:rPr lang="es-MX" sz="1200" dirty="0" smtClean="0">
                <a:latin typeface="Calibri" pitchFamily="34" charset="0"/>
              </a:rPr>
              <a:t>2.- Agregar el signo de = y paréntesis () en el lugar adecuado de la fórmula a ingresar en la Barra de fórmulas.</a:t>
            </a:r>
          </a:p>
        </p:txBody>
      </p:sp>
      <p:sp>
        <p:nvSpPr>
          <p:cNvPr id="12" name="11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554335" y="3214686"/>
            <a:ext cx="251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Calibri" pitchFamily="34" charset="0"/>
                <a:cs typeface="Calibri" pitchFamily="34" charset="0"/>
              </a:rPr>
              <a:t>Utilizar paréntesis en las fórmulas para cambiar el orden de los operadores.</a:t>
            </a:r>
          </a:p>
          <a:p>
            <a:r>
              <a:rPr lang="es-MX" sz="1200" dirty="0" smtClean="0">
                <a:latin typeface="Calibri" pitchFamily="34" charset="0"/>
                <a:cs typeface="Calibri" pitchFamily="34" charset="0"/>
              </a:rPr>
              <a:t>Ejemplo:</a:t>
            </a:r>
          </a:p>
          <a:p>
            <a:r>
              <a:rPr lang="es-MX" sz="1200" dirty="0" smtClean="0">
                <a:latin typeface="Calibri" pitchFamily="34" charset="0"/>
                <a:cs typeface="Calibri" pitchFamily="34" charset="0"/>
              </a:rPr>
              <a:t>2+2*2= 6</a:t>
            </a:r>
          </a:p>
          <a:p>
            <a:r>
              <a:rPr lang="es-MX" sz="1200" dirty="0" smtClean="0">
                <a:latin typeface="Calibri" pitchFamily="34" charset="0"/>
                <a:cs typeface="Calibri" pitchFamily="34" charset="0"/>
              </a:rPr>
              <a:t>(2+2</a:t>
            </a:r>
            <a:r>
              <a:rPr lang="es-MX" sz="1200" smtClean="0">
                <a:latin typeface="Calibri" pitchFamily="34" charset="0"/>
                <a:cs typeface="Calibri" pitchFamily="34" charset="0"/>
              </a:rPr>
              <a:t>)*2= 8</a:t>
            </a:r>
            <a:endParaRPr lang="es-MX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96055"/>
            <a:ext cx="3743844" cy="236965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690088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1800" dirty="0" smtClean="0">
                <a:solidFill>
                  <a:schemeClr val="bg1"/>
                </a:solidFill>
              </a:rPr>
              <a:t>Cree fórmulas que utilicen referencias de celda absolutas y relativas</a:t>
            </a:r>
            <a:br>
              <a:rPr lang="es-MX" sz="1800" dirty="0" smtClean="0">
                <a:solidFill>
                  <a:schemeClr val="bg1"/>
                </a:solidFill>
              </a:rPr>
            </a:br>
            <a:r>
              <a:rPr lang="es-MX" sz="1800" dirty="0" smtClean="0">
                <a:solidFill>
                  <a:schemeClr val="bg1"/>
                </a:solidFill>
              </a:rPr>
              <a:t/>
            </a:r>
            <a:br>
              <a:rPr lang="es-MX" sz="1800" dirty="0" smtClean="0">
                <a:solidFill>
                  <a:schemeClr val="bg1"/>
                </a:solidFill>
              </a:rPr>
            </a:b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sz="1700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Evitar que cambie la referencia de la celda al copiarla o moverla, esto puede ser en forma total (Absoluta) o </a:t>
            </a:r>
            <a:r>
              <a:rPr lang="es-MX" b="0" dirty="0" smtClean="0"/>
              <a:t>sólo </a:t>
            </a:r>
            <a:r>
              <a:rPr lang="es-MX" b="0" dirty="0" smtClean="0"/>
              <a:t>columnas o </a:t>
            </a:r>
            <a:r>
              <a:rPr lang="es-MX" b="0" dirty="0" smtClean="0"/>
              <a:t>sólo</a:t>
            </a:r>
            <a:r>
              <a:rPr lang="es-MX" b="0" dirty="0" smtClean="0"/>
              <a:t> </a:t>
            </a:r>
            <a:r>
              <a:rPr lang="es-MX" b="0" dirty="0" smtClean="0"/>
              <a:t>filas (Mixta).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18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30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30733" name="9 CuadroTexto"/>
          <p:cNvSpPr txBox="1">
            <a:spLocks noChangeArrowheads="1"/>
          </p:cNvSpPr>
          <p:nvPr/>
        </p:nvSpPr>
        <p:spPr bwMode="auto">
          <a:xfrm>
            <a:off x="4714904" y="4214818"/>
            <a:ext cx="35004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Referencias </a:t>
            </a:r>
            <a:r>
              <a:rPr lang="es-MX" sz="1200" b="1" dirty="0" smtClean="0">
                <a:latin typeface="Calibri" pitchFamily="34" charset="0"/>
              </a:rPr>
              <a:t>absolutas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Seleccionar la celda que contiene la fórmula.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Presionar </a:t>
            </a:r>
            <a:r>
              <a:rPr lang="es-MX" sz="1200" dirty="0">
                <a:latin typeface="Calibri" pitchFamily="34" charset="0"/>
              </a:rPr>
              <a:t>F4 para convertir el valor a </a:t>
            </a:r>
            <a:r>
              <a:rPr lang="es-MX" sz="1200" dirty="0" smtClean="0">
                <a:latin typeface="Calibri" pitchFamily="34" charset="0"/>
              </a:rPr>
              <a:t>absoluto.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Volver </a:t>
            </a:r>
            <a:r>
              <a:rPr lang="es-MX" sz="1200" dirty="0">
                <a:latin typeface="Calibri" pitchFamily="34" charset="0"/>
              </a:rPr>
              <a:t>a </a:t>
            </a:r>
            <a:r>
              <a:rPr lang="es-MX" sz="1200" dirty="0" smtClean="0">
                <a:latin typeface="Calibri" pitchFamily="34" charset="0"/>
              </a:rPr>
              <a:t>presionar F4  </a:t>
            </a:r>
            <a:r>
              <a:rPr lang="es-MX" sz="1200" dirty="0">
                <a:latin typeface="Calibri" pitchFamily="34" charset="0"/>
              </a:rPr>
              <a:t>para valores </a:t>
            </a:r>
            <a:r>
              <a:rPr lang="es-MX" sz="1200" dirty="0" smtClean="0">
                <a:latin typeface="Calibri" pitchFamily="34" charset="0"/>
              </a:rPr>
              <a:t>mixtos.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07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1" y="4214818"/>
            <a:ext cx="2619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3" y="4714881"/>
            <a:ext cx="2714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13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6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690088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Mostrar e imprimir fórmulas </a:t>
            </a:r>
            <a:b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Mostrar todas las fórmulas en la pantalla para poder auditarlas.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35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30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1785918" y="4857746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Mostrar fórmulas </a:t>
            </a:r>
            <a:r>
              <a:rPr lang="es-MX" sz="1200" b="1" dirty="0">
                <a:latin typeface="Calibri" pitchFamily="34" charset="0"/>
              </a:rPr>
              <a:t>en pantalla</a:t>
            </a:r>
          </a:p>
          <a:p>
            <a:r>
              <a:rPr lang="es-MX" sz="1200" dirty="0">
                <a:latin typeface="Calibri" pitchFamily="34" charset="0"/>
              </a:rPr>
              <a:t>1.- Ficha  </a:t>
            </a:r>
            <a:r>
              <a:rPr lang="es-MX" sz="1200" dirty="0" smtClean="0">
                <a:latin typeface="Calibri" pitchFamily="34" charset="0"/>
              </a:rPr>
              <a:t>Fórmulas.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Auditoria </a:t>
            </a:r>
            <a:r>
              <a:rPr lang="es-MX" sz="1200" dirty="0">
                <a:latin typeface="Calibri" pitchFamily="34" charset="0"/>
              </a:rPr>
              <a:t>de </a:t>
            </a:r>
            <a:r>
              <a:rPr lang="es-MX" sz="1200" dirty="0" smtClean="0">
                <a:latin typeface="Calibri" pitchFamily="34" charset="0"/>
              </a:rPr>
              <a:t>fórmulas.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Mostrar fórmulas.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58" y="4143375"/>
            <a:ext cx="29670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50" y="3857628"/>
            <a:ext cx="7350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Elipse"/>
          <p:cNvSpPr/>
          <p:nvPr/>
        </p:nvSpPr>
        <p:spPr>
          <a:xfrm>
            <a:off x="6177000" y="4071942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7 Botón de acción: Inicio">
            <a:hlinkClick r:id="rId6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Usar temas para dar formato a hojas de cálculo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sz="1700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Aplicar temas para un aspecto uniforme en términos de colores, fuentes y efectos.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19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32781" name="9 CuadroTexto"/>
          <p:cNvSpPr txBox="1">
            <a:spLocks noChangeArrowheads="1"/>
          </p:cNvSpPr>
          <p:nvPr/>
        </p:nvSpPr>
        <p:spPr bwMode="auto">
          <a:xfrm>
            <a:off x="4572017" y="4429132"/>
            <a:ext cx="2428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Temas</a:t>
            </a: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Diseño de </a:t>
            </a:r>
            <a:r>
              <a:rPr lang="es-MX" sz="1200" dirty="0" smtClean="0">
                <a:latin typeface="Calibri" pitchFamily="34" charset="0"/>
              </a:rPr>
              <a:t>página.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Temas. </a:t>
            </a:r>
          </a:p>
          <a:p>
            <a:r>
              <a:rPr lang="es-MX" sz="1200" dirty="0" smtClean="0">
                <a:latin typeface="Calibri" pitchFamily="34" charset="0"/>
              </a:rPr>
              <a:t>3.- Botón Temas.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00372"/>
            <a:ext cx="8001055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27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643314"/>
            <a:ext cx="1571617" cy="228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7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Combinar y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alinear celdas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Combinar y alinear texto en las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eldas. 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24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Combinar y alinear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Alineación.</a:t>
            </a:r>
          </a:p>
          <a:p>
            <a:r>
              <a:rPr lang="es-MX" sz="1200" dirty="0" smtClean="0">
                <a:latin typeface="Calibri" pitchFamily="34" charset="0"/>
              </a:rPr>
              <a:t>3.- Botón Combinar y centrar.</a:t>
            </a:r>
          </a:p>
        </p:txBody>
      </p:sp>
      <p:sp>
        <p:nvSpPr>
          <p:cNvPr id="15" name="14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0" t="4882" r="37559" b="65669"/>
          <a:stretch/>
        </p:blipFill>
        <p:spPr bwMode="auto">
          <a:xfrm>
            <a:off x="637315" y="3673467"/>
            <a:ext cx="3732804" cy="215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6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Aplicar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formatos de celda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lang="es-MX" sz="1400" noProof="0" dirty="0" smtClean="0">
                <a:latin typeface="+mn-lt"/>
                <a:cs typeface="+mn-cs"/>
              </a:rPr>
              <a:t>Aplicar y modificar estilos de celdas.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>
            <a:hlinkClick r:id="rId2" action="ppaction://hlinkfile"/>
          </p:cNvPr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3" action="ppaction://hlinkfile"/>
              </a:rPr>
              <a:t>la Práctica 25 </a:t>
            </a:r>
            <a:r>
              <a:rPr lang="es-MX" sz="16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Estilos de celda </a:t>
            </a:r>
          </a:p>
          <a:p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Estilos.</a:t>
            </a:r>
          </a:p>
          <a:p>
            <a:r>
              <a:rPr lang="es-MX" sz="1200" dirty="0" smtClean="0">
                <a:latin typeface="Calibri" pitchFamily="34" charset="0"/>
              </a:rPr>
              <a:t>3.- Botón Estilos de </a:t>
            </a:r>
            <a:r>
              <a:rPr lang="es-MX" sz="1200" dirty="0">
                <a:latin typeface="Calibri" pitchFamily="34" charset="0"/>
              </a:rPr>
              <a:t>c</a:t>
            </a:r>
            <a:r>
              <a:rPr lang="es-MX" sz="1200" dirty="0" smtClean="0">
                <a:latin typeface="Calibri" pitchFamily="34" charset="0"/>
              </a:rPr>
              <a:t>elda.</a:t>
            </a:r>
          </a:p>
          <a:p>
            <a:r>
              <a:rPr lang="es-MX" sz="1200" dirty="0" smtClean="0">
                <a:latin typeface="Calibri" pitchFamily="34" charset="0"/>
              </a:rPr>
              <a:t>4.- Seleccionar un estilo de celda.</a:t>
            </a:r>
          </a:p>
        </p:txBody>
      </p:sp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9" r="4275" b="49782"/>
          <a:stretch/>
        </p:blipFill>
        <p:spPr bwMode="auto">
          <a:xfrm>
            <a:off x="642920" y="3512251"/>
            <a:ext cx="3729527" cy="235107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6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Configuración de páginas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8353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sz="1400" noProof="0" dirty="0" smtClean="0">
                <a:latin typeface="+mn-lt"/>
                <a:cs typeface="+mn-cs"/>
              </a:rPr>
              <a:t>Manipular las opciones de configurar página para repetir filas e imprimir títulos.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>
            <a:hlinkClick r:id="rId2" action="ppaction://hlinkfile"/>
          </p:cNvPr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3" action="ppaction://hlinkfile"/>
              </a:rPr>
              <a:t>la Práctica 23 </a:t>
            </a:r>
            <a:r>
              <a:rPr lang="es-MX" sz="16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5125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Configurar página</a:t>
            </a:r>
          </a:p>
          <a:p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Diseño de página.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Configurar Página.</a:t>
            </a:r>
          </a:p>
          <a:p>
            <a:r>
              <a:rPr lang="es-MX" sz="1200" dirty="0" smtClean="0">
                <a:latin typeface="Calibri" pitchFamily="34" charset="0"/>
              </a:rPr>
              <a:t>3.- Botón Imprimir títulos.</a:t>
            </a:r>
          </a:p>
        </p:txBody>
      </p:sp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7765" r="14888" b="65361"/>
          <a:stretch/>
        </p:blipFill>
        <p:spPr bwMode="auto">
          <a:xfrm>
            <a:off x="665202" y="3861048"/>
            <a:ext cx="4554870" cy="1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00723"/>
            <a:ext cx="4914584" cy="366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Metodología</a:t>
            </a:r>
            <a:endParaRPr lang="es-ES" dirty="0" smtClean="0"/>
          </a:p>
        </p:txBody>
      </p:sp>
      <p:sp>
        <p:nvSpPr>
          <p:cNvPr id="8195" name="4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58175" cy="4911725"/>
          </a:xfrm>
        </p:spPr>
        <p:txBody>
          <a:bodyPr/>
          <a:lstStyle/>
          <a:p>
            <a:pPr marL="0" indent="0" algn="just" eaLnBrk="1" hangingPunct="1"/>
            <a:r>
              <a:rPr lang="es-ES" dirty="0" smtClean="0"/>
              <a:t>Cada diapositiva contiene un cuadro de color que corresponde a un tema a desarrollar, acompañado de un objetivo particular. </a:t>
            </a:r>
          </a:p>
          <a:p>
            <a:pPr marL="0" indent="0" algn="just" eaLnBrk="1" hangingPunct="1"/>
            <a:r>
              <a:rPr lang="es-ES" dirty="0" smtClean="0"/>
              <a:t>Los temas se desarrollan con ejercicios referenciados en cada diapositiva. Estos se incluyen en la carpeta .zip de esta presentación.</a:t>
            </a:r>
          </a:p>
          <a:p>
            <a:pPr marL="0" indent="0" algn="just" eaLnBrk="1" hangingPunct="1"/>
            <a:r>
              <a:rPr lang="es-ES" dirty="0" smtClean="0"/>
              <a:t>Finalmente se incluyen los pasos a seguir de manera gráfica en el uso de cada herramienta para mayor referencia de su ubicación. </a:t>
            </a:r>
          </a:p>
        </p:txBody>
      </p:sp>
      <p:sp>
        <p:nvSpPr>
          <p:cNvPr id="7" name="6 Botón de acción: Inicio">
            <a:hlinkClick r:id="rId3" action="ppaction://hlinksldjump" highlightClick="1"/>
          </p:cNvPr>
          <p:cNvSpPr/>
          <p:nvPr/>
        </p:nvSpPr>
        <p:spPr>
          <a:xfrm>
            <a:off x="8143900" y="6286520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Llamada con línea 1 (sin borde)"/>
          <p:cNvSpPr/>
          <p:nvPr/>
        </p:nvSpPr>
        <p:spPr>
          <a:xfrm>
            <a:off x="7429520" y="2643182"/>
            <a:ext cx="1571636" cy="642942"/>
          </a:xfrm>
          <a:prstGeom prst="callout1">
            <a:avLst>
              <a:gd name="adj1" fmla="val 49540"/>
              <a:gd name="adj2" fmla="val -6612"/>
              <a:gd name="adj3" fmla="val 84826"/>
              <a:gd name="adj4" fmla="val -160392"/>
            </a:avLst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dirty="0" smtClean="0">
                <a:solidFill>
                  <a:schemeClr val="accent3">
                    <a:lumMod val="75000"/>
                  </a:schemeClr>
                </a:solidFill>
              </a:rPr>
              <a:t>Cuadro  de color:  </a:t>
            </a:r>
          </a:p>
          <a:p>
            <a:r>
              <a:rPr lang="es-ES" sz="800" dirty="0" smtClean="0">
                <a:solidFill>
                  <a:schemeClr val="tx1"/>
                </a:solidFill>
              </a:rPr>
              <a:t>Menciona los temas de certificación que se van a tratar en esa diapositiva.</a:t>
            </a:r>
          </a:p>
          <a:p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9" name="8 Llamada con línea 1 (sin borde)"/>
          <p:cNvSpPr/>
          <p:nvPr/>
        </p:nvSpPr>
        <p:spPr>
          <a:xfrm flipH="1">
            <a:off x="142844" y="3143248"/>
            <a:ext cx="1857388" cy="642942"/>
          </a:xfrm>
          <a:prstGeom prst="callout1">
            <a:avLst>
              <a:gd name="adj1" fmla="val 41828"/>
              <a:gd name="adj2" fmla="val 7855"/>
              <a:gd name="adj3" fmla="val 78339"/>
              <a:gd name="adj4" fmla="val -10342"/>
            </a:avLst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100" b="1" dirty="0" smtClean="0">
                <a:solidFill>
                  <a:schemeClr val="accent3">
                    <a:lumMod val="75000"/>
                  </a:schemeClr>
                </a:solidFill>
              </a:rPr>
              <a:t>Cuadro Objetivo: </a:t>
            </a:r>
          </a:p>
          <a:p>
            <a:pPr lvl="0"/>
            <a:r>
              <a:rPr lang="es-MX" sz="800" dirty="0" smtClean="0">
                <a:solidFill>
                  <a:schemeClr val="tx1"/>
                </a:solidFill>
              </a:rPr>
              <a:t>Explica el objetivo requerido y enfatiza el aprendizaje de los temas de certificación.</a:t>
            </a:r>
          </a:p>
          <a:p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0" name="9 Llamada con línea 1 (sin borde)"/>
          <p:cNvSpPr/>
          <p:nvPr/>
        </p:nvSpPr>
        <p:spPr>
          <a:xfrm>
            <a:off x="7072330" y="4714884"/>
            <a:ext cx="1643074" cy="642942"/>
          </a:xfrm>
          <a:prstGeom prst="callout1">
            <a:avLst>
              <a:gd name="adj1" fmla="val 49540"/>
              <a:gd name="adj2" fmla="val -6612"/>
              <a:gd name="adj3" fmla="val 9332"/>
              <a:gd name="adj4" fmla="val -223835"/>
            </a:avLst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b="1" dirty="0" smtClean="0">
                <a:solidFill>
                  <a:schemeClr val="accent3">
                    <a:lumMod val="75000"/>
                  </a:schemeClr>
                </a:solidFill>
              </a:rPr>
              <a:t>Cuadro Vista previa:</a:t>
            </a:r>
          </a:p>
          <a:p>
            <a:r>
              <a:rPr lang="es-MX" sz="800" dirty="0" smtClean="0">
                <a:solidFill>
                  <a:schemeClr val="tx1"/>
                </a:solidFill>
              </a:rPr>
              <a:t>Encontrará una guía rápida visual del tema para ubicar fácilmente el ejercicio a realizar.</a:t>
            </a:r>
            <a:endParaRPr lang="es-MX" sz="400" dirty="0">
              <a:solidFill>
                <a:schemeClr val="tx1"/>
              </a:solidFill>
            </a:endParaRPr>
          </a:p>
        </p:txBody>
      </p:sp>
      <p:sp>
        <p:nvSpPr>
          <p:cNvPr id="11" name="10 Llamada con línea 1 (sin borde)"/>
          <p:cNvSpPr/>
          <p:nvPr/>
        </p:nvSpPr>
        <p:spPr>
          <a:xfrm>
            <a:off x="7072298" y="3643314"/>
            <a:ext cx="1857420" cy="857256"/>
          </a:xfrm>
          <a:prstGeom prst="callout1">
            <a:avLst>
              <a:gd name="adj1" fmla="val 43998"/>
              <a:gd name="adj2" fmla="val -1167"/>
              <a:gd name="adj3" fmla="val -1226"/>
              <a:gd name="adj4" fmla="val -46470"/>
            </a:avLst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100" b="1" dirty="0" smtClean="0">
                <a:solidFill>
                  <a:schemeClr val="accent3">
                    <a:lumMod val="75000"/>
                  </a:schemeClr>
                </a:solidFill>
              </a:rPr>
              <a:t>Cuadro Ejercicios de certificación:  </a:t>
            </a:r>
            <a:r>
              <a:rPr lang="es-MX" sz="800" dirty="0" smtClean="0">
                <a:solidFill>
                  <a:schemeClr val="tx1"/>
                </a:solidFill>
              </a:rPr>
              <a:t>En algunos casos encontrará un vínculo hacia el ejercicio de práctica con los datos  necesarios para repasar sus conocimientos.</a:t>
            </a:r>
            <a:endParaRPr lang="es-MX" sz="800" dirty="0">
              <a:solidFill>
                <a:schemeClr val="tx1"/>
              </a:solidFill>
            </a:endParaRPr>
          </a:p>
        </p:txBody>
      </p:sp>
      <p:sp>
        <p:nvSpPr>
          <p:cNvPr id="12" name="11 Llamada con línea 1 (sin borde)"/>
          <p:cNvSpPr/>
          <p:nvPr/>
        </p:nvSpPr>
        <p:spPr>
          <a:xfrm>
            <a:off x="7429520" y="5500702"/>
            <a:ext cx="1643074" cy="642942"/>
          </a:xfrm>
          <a:prstGeom prst="callout1">
            <a:avLst>
              <a:gd name="adj1" fmla="val 49540"/>
              <a:gd name="adj2" fmla="val -6612"/>
              <a:gd name="adj3" fmla="val 110729"/>
              <a:gd name="adj4" fmla="val -40679"/>
            </a:avLst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dirty="0" smtClean="0">
                <a:solidFill>
                  <a:schemeClr val="accent3">
                    <a:lumMod val="75000"/>
                  </a:schemeClr>
                </a:solidFill>
              </a:rPr>
              <a:t>Botón de regreso al menú:  </a:t>
            </a:r>
          </a:p>
          <a:p>
            <a:r>
              <a:rPr lang="es-ES" sz="800" dirty="0" smtClean="0">
                <a:solidFill>
                  <a:schemeClr val="tx1"/>
                </a:solidFill>
              </a:rPr>
              <a:t>Permite regresar al índice de temas.</a:t>
            </a:r>
          </a:p>
          <a:p>
            <a:endParaRPr lang="es-MX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46336" y="5085184"/>
            <a:ext cx="369787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7200" b="1" dirty="0" smtClean="0">
                <a:ln/>
                <a:solidFill>
                  <a:schemeClr val="accent3"/>
                </a:solidFill>
                <a:latin typeface="Arial Rounded MT Bold" pitchFamily="34" charset="0"/>
              </a:rPr>
              <a:t>Gracias</a:t>
            </a:r>
            <a:endParaRPr lang="es-MX" sz="7200" b="1" dirty="0">
              <a:ln/>
              <a:solidFill>
                <a:schemeClr val="accent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4.81481E-6 L -0.00295 -0.11899 " pathEditMode="relative" rAng="0" ptsTypes="AA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5949"/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Convertir texto en columnas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Aprender a separar el contenido de celdas simples en diferentes columnas.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8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</a:t>
            </a:r>
            <a:r>
              <a:rPr lang="es-MX" sz="1500" b="1" dirty="0">
                <a:solidFill>
                  <a:srgbClr val="92D050"/>
                </a:solidFill>
                <a:latin typeface="+mn-lt"/>
                <a:cs typeface="+mn-cs"/>
              </a:rPr>
              <a:t>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3" action="ppaction://hlinkfile"/>
              </a:rPr>
              <a:t>la Práctica 11 </a:t>
            </a:r>
            <a:r>
              <a:rPr lang="es-MX" sz="15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6397" name="9 CuadroTexto"/>
          <p:cNvSpPr txBox="1">
            <a:spLocks noChangeArrowheads="1"/>
          </p:cNvSpPr>
          <p:nvPr/>
        </p:nvSpPr>
        <p:spPr bwMode="auto">
          <a:xfrm>
            <a:off x="5214942" y="4357694"/>
            <a:ext cx="2357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Convertir </a:t>
            </a:r>
            <a:r>
              <a:rPr lang="es-MX" sz="1200" b="1" dirty="0" smtClean="0">
                <a:latin typeface="Calibri" pitchFamily="34" charset="0"/>
              </a:rPr>
              <a:t>texto </a:t>
            </a:r>
            <a:r>
              <a:rPr lang="es-MX" sz="1200" b="1" dirty="0">
                <a:latin typeface="Calibri" pitchFamily="34" charset="0"/>
              </a:rPr>
              <a:t>en columnas</a:t>
            </a: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Datos.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Herramienta de datos.</a:t>
            </a:r>
          </a:p>
          <a:p>
            <a:r>
              <a:rPr lang="es-MX" sz="1200" dirty="0" smtClean="0">
                <a:latin typeface="Calibri" pitchFamily="34" charset="0"/>
              </a:rPr>
              <a:t>3.- Botón Texto </a:t>
            </a:r>
            <a:r>
              <a:rPr lang="es-MX" sz="1200" dirty="0">
                <a:latin typeface="Calibri" pitchFamily="34" charset="0"/>
              </a:rPr>
              <a:t>en </a:t>
            </a:r>
            <a:r>
              <a:rPr lang="es-MX" sz="1200" dirty="0" smtClean="0">
                <a:latin typeface="Calibri" pitchFamily="34" charset="0"/>
              </a:rPr>
              <a:t>columnas.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4</a:t>
            </a:r>
            <a:r>
              <a:rPr lang="es-MX" sz="1200" dirty="0" smtClean="0">
                <a:latin typeface="Calibri" pitchFamily="34" charset="0"/>
              </a:rPr>
              <a:t>.- Seguir el Asistente.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00438"/>
            <a:ext cx="2286016" cy="290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12 CuadroTexto"/>
          <p:cNvSpPr txBox="1">
            <a:spLocks noChangeArrowheads="1"/>
          </p:cNvSpPr>
          <p:nvPr/>
        </p:nvSpPr>
        <p:spPr bwMode="auto">
          <a:xfrm>
            <a:off x="571482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6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Aplicar estilos rápidos a tablas 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Aplica un formato de tabla rápidamente. </a:t>
            </a:r>
            <a:endParaRPr lang="es-MX" sz="12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26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2065024" y="3929066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Formatear tabla con un estilo</a:t>
            </a: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2.- </a:t>
            </a:r>
            <a:r>
              <a:rPr lang="es-MX" sz="1200" dirty="0" smtClean="0">
                <a:latin typeface="Calibri" pitchFamily="34" charset="0"/>
              </a:rPr>
              <a:t>Grupo Estilos.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3.- </a:t>
            </a:r>
            <a:r>
              <a:rPr lang="es-MX" sz="1200" dirty="0" smtClean="0">
                <a:latin typeface="Calibri" pitchFamily="34" charset="0"/>
              </a:rPr>
              <a:t>Botón Dar </a:t>
            </a:r>
            <a:r>
              <a:rPr lang="es-MX" sz="1200" dirty="0">
                <a:latin typeface="Calibri" pitchFamily="34" charset="0"/>
              </a:rPr>
              <a:t>formato como </a:t>
            </a:r>
            <a:r>
              <a:rPr lang="es-MX" sz="1200" dirty="0" smtClean="0">
                <a:latin typeface="Calibri" pitchFamily="34" charset="0"/>
              </a:rPr>
              <a:t>tabla.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6858" y="3929066"/>
            <a:ext cx="22926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borr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6462" y="5000636"/>
            <a:ext cx="19922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Botón de acción: Inicio">
            <a:hlinkClick r:id="rId6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Modificar imágenes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Ajustar y corregir la forma en la que se presentan las imágenes cambiando sus atributos.</a:t>
            </a: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21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5" y="3000373"/>
            <a:ext cx="7929617" cy="3500462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3570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5" name="9 CuadroTexto"/>
          <p:cNvSpPr txBox="1">
            <a:spLocks noChangeArrowheads="1"/>
          </p:cNvSpPr>
          <p:nvPr/>
        </p:nvSpPr>
        <p:spPr bwMode="auto">
          <a:xfrm>
            <a:off x="4923143" y="4637950"/>
            <a:ext cx="3143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Formato de imágenes 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Seleccionar </a:t>
            </a:r>
            <a:r>
              <a:rPr lang="es-MX" sz="1200" dirty="0" smtClean="0">
                <a:latin typeface="Calibri" pitchFamily="34" charset="0"/>
              </a:rPr>
              <a:t>la imagen.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Ficha Herramientas de imagen.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Grupo Ajustar.</a:t>
            </a:r>
          </a:p>
          <a:p>
            <a:r>
              <a:rPr lang="es-MX" sz="1200" dirty="0" smtClean="0">
                <a:latin typeface="Calibri" pitchFamily="34" charset="0"/>
              </a:rPr>
              <a:t>4.- Botón Efectos artísticos.</a:t>
            </a:r>
          </a:p>
        </p:txBody>
      </p:sp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1" b="81717"/>
          <a:stretch/>
        </p:blipFill>
        <p:spPr bwMode="auto">
          <a:xfrm>
            <a:off x="642920" y="3586215"/>
            <a:ext cx="5246156" cy="10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15238" cy="66532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Copiar una serie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14438"/>
            <a:ext cx="3857623" cy="1428744"/>
          </a:xfr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Crear una serie de datos, números, fechas o listas.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65" y="1285860"/>
            <a:ext cx="3857625" cy="714380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900" b="1" dirty="0">
                <a:solidFill>
                  <a:srgbClr val="92D050"/>
                </a:solidFill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/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hlinkClick r:id="rId2" action="ppaction://hlinkfile"/>
              </a:rPr>
              <a:t>Utilizar </a:t>
            </a:r>
            <a:r>
              <a:rPr lang="es-MX" sz="1600" dirty="0" smtClean="0">
                <a:hlinkClick r:id="rId2" action="ppaction://hlinkfile"/>
              </a:rPr>
              <a:t>la Práctica 12 </a:t>
            </a:r>
            <a:r>
              <a:rPr lang="es-MX" sz="1600" dirty="0">
                <a:hlinkClick r:id="rId2" action="ppaction://hlinkfile"/>
              </a:rPr>
              <a:t>de Excel</a:t>
            </a:r>
            <a:endParaRPr lang="es-MX" sz="1600" dirty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/>
              <a:t>Duración aproximada:   </a:t>
            </a:r>
            <a:r>
              <a:rPr lang="es-MX" sz="1400" b="1" dirty="0" smtClean="0"/>
              <a:t>15 </a:t>
            </a:r>
            <a:r>
              <a:rPr lang="es-MX" sz="1400" b="1" dirty="0"/>
              <a:t>minutos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143504" y="4357694"/>
            <a:ext cx="194877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/>
              <a:t>Copiar una serie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/>
              <a:t>1.- </a:t>
            </a:r>
            <a:r>
              <a:rPr lang="es-MX" sz="1200" dirty="0"/>
              <a:t>Ficha </a:t>
            </a:r>
            <a:r>
              <a:rPr lang="es-MX" sz="1200" dirty="0" smtClean="0"/>
              <a:t>Inicio.</a:t>
            </a:r>
            <a:endParaRPr lang="es-MX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/>
              <a:t>2.- Grupo Modificar.</a:t>
            </a:r>
            <a:endParaRPr lang="es-MX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3</a:t>
            </a:r>
            <a:r>
              <a:rPr lang="es-MX" sz="1200" dirty="0" smtClean="0"/>
              <a:t>.- Botón Rellenar.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/>
              <a:t>4.- Opción Series.</a:t>
            </a:r>
            <a:endParaRPr lang="es-ES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4"/>
            <a:ext cx="1714500" cy="23669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278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28596" y="357166"/>
            <a:ext cx="7215238" cy="66532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Ocultar y mostrar filas y columnas</a:t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28625" y="1214438"/>
            <a:ext cx="3857623" cy="1428744"/>
          </a:xfrm>
          <a:prstGeom prst="rect">
            <a:avLst/>
          </a:prstGeom>
          <a:ln w="9525" cap="flat" cmpd="sng" algn="ctr">
            <a:solidFill>
              <a:srgbClr val="92D050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Ocultar o mostrar filas y columnas para una mejor visualización del área de trabajo.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3465" y="1285860"/>
            <a:ext cx="3857625" cy="714380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900" b="1" dirty="0">
                <a:solidFill>
                  <a:srgbClr val="92D050"/>
                </a:solidFill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/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hlinkClick r:id="rId2" action="ppaction://hlinkfile"/>
              </a:rPr>
              <a:t>Utilizar </a:t>
            </a:r>
            <a:r>
              <a:rPr lang="es-MX" sz="1600" dirty="0" smtClean="0">
                <a:hlinkClick r:id="rId2" action="ppaction://hlinkfile"/>
              </a:rPr>
              <a:t>la Práctica 27 </a:t>
            </a:r>
            <a:r>
              <a:rPr lang="es-MX" sz="1600" dirty="0">
                <a:hlinkClick r:id="rId2" action="ppaction://hlinkfile"/>
              </a:rPr>
              <a:t>de Excel</a:t>
            </a:r>
            <a:endParaRPr lang="es-MX" sz="1600" dirty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/>
              <a:t>Duración aproximada:   </a:t>
            </a:r>
            <a:r>
              <a:rPr lang="es-MX" sz="1400" b="1" dirty="0" smtClean="0"/>
              <a:t>15 </a:t>
            </a:r>
            <a:r>
              <a:rPr lang="es-MX" sz="1400" b="1" dirty="0"/>
              <a:t>minutos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000628" y="4143380"/>
            <a:ext cx="2214562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/>
              <a:t>Ocultar y Mostrar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1.- Ficha </a:t>
            </a:r>
            <a:r>
              <a:rPr lang="es-MX" sz="1200" dirty="0" smtClean="0"/>
              <a:t>Inicio. </a:t>
            </a:r>
            <a:endParaRPr lang="es-MX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2</a:t>
            </a:r>
            <a:r>
              <a:rPr lang="es-MX" sz="1200" dirty="0" smtClean="0"/>
              <a:t>.- Grupo Celdas.</a:t>
            </a:r>
            <a:endParaRPr lang="es-MX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3</a:t>
            </a:r>
            <a:r>
              <a:rPr lang="es-MX" sz="1200" dirty="0" smtClean="0"/>
              <a:t>.- Botón Formato.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/>
              <a:t>4.- Opción Ocultar y mostrar.</a:t>
            </a:r>
            <a:endParaRPr lang="es-ES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1655762" cy="23256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Taller MCAS Excel 2007">
  <a:themeElements>
    <a:clrScheme name="Personalizado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4051</TotalTime>
  <Words>2654</Words>
  <Application>Microsoft Office PowerPoint</Application>
  <PresentationFormat>Presentación en pantalla (4:3)</PresentationFormat>
  <Paragraphs>594</Paragraphs>
  <Slides>40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Presentación Taller MCAS Excel 2007</vt:lpstr>
      <vt:lpstr>Microsoft Office Excel 2010</vt:lpstr>
      <vt:lpstr>Contenido</vt:lpstr>
      <vt:lpstr>Presentación de PowerPoint</vt:lpstr>
      <vt:lpstr>Metodología</vt:lpstr>
      <vt:lpstr>Convertir texto en columnas  </vt:lpstr>
      <vt:lpstr>Aplicar estilos rápidos a tablas  </vt:lpstr>
      <vt:lpstr>Modificar imágenes </vt:lpstr>
      <vt:lpstr>Copiar una serie  </vt:lpstr>
      <vt:lpstr>Presentación de PowerPoint</vt:lpstr>
      <vt:lpstr>Usar fórmulas avanzadas   </vt:lpstr>
      <vt:lpstr>Presentación de PowerPoint</vt:lpstr>
      <vt:lpstr>Resumir datos usando funciones (Max, Min, Promedio)</vt:lpstr>
      <vt:lpstr>Reglas de Formato condicional   </vt:lpstr>
      <vt:lpstr>Presentación de PowerPoint</vt:lpstr>
      <vt:lpstr>Modificar elementos gráficos SmartArt</vt:lpstr>
      <vt:lpstr>Copiar formato de celda</vt:lpstr>
      <vt:lpstr>Presentación de PowerPoint</vt:lpstr>
      <vt:lpstr>Utilizar rangos con nombre en una fórmula </vt:lpstr>
      <vt:lpstr>Pegado especial </vt:lpstr>
      <vt:lpstr>Seleccionar fuentes de datos apropiadas para gráficos </vt:lpstr>
      <vt:lpstr>Presentación de PowerPoint</vt:lpstr>
      <vt:lpstr>Presentación de PowerPoint</vt:lpstr>
      <vt:lpstr>Presentación de PowerPoint</vt:lpstr>
      <vt:lpstr>Ordenar datos utilizando uno o varios criterios  </vt:lpstr>
      <vt:lpstr>Presentación de PowerPoint</vt:lpstr>
      <vt:lpstr>Presentación de PowerPoint</vt:lpstr>
      <vt:lpstr>Presentación de PowerPoint</vt:lpstr>
      <vt:lpstr>Copiar y mover  hojas a otro libro de trabajo  (Formato de hojas de cálculo )</vt:lpstr>
      <vt:lpstr>Cambiar el tipo de gráfico </vt:lpstr>
      <vt:lpstr>Presentación de PowerPoint</vt:lpstr>
      <vt:lpstr>Vista personalizada </vt:lpstr>
      <vt:lpstr>Presentación de PowerPoint</vt:lpstr>
      <vt:lpstr>Crear fórmulas básicas  </vt:lpstr>
      <vt:lpstr>Cree fórmulas que utilicen referencias de celda absolutas y relativas  </vt:lpstr>
      <vt:lpstr>Presentación de PowerPoint</vt:lpstr>
      <vt:lpstr>Usar temas para dar formato a hojas de cálculo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ETCLATAM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2010</dc:title>
  <dc:creator>oscar.sanchez</dc:creator>
  <cp:lastModifiedBy>Optiplex</cp:lastModifiedBy>
  <cp:revision>425</cp:revision>
  <dcterms:created xsi:type="dcterms:W3CDTF">2008-08-28T17:34:57Z</dcterms:created>
  <dcterms:modified xsi:type="dcterms:W3CDTF">2012-01-20T15:40:05Z</dcterms:modified>
</cp:coreProperties>
</file>